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1190" r:id="rId3"/>
    <p:sldId id="1191" r:id="rId4"/>
    <p:sldId id="267" r:id="rId5"/>
    <p:sldId id="1192" r:id="rId6"/>
    <p:sldId id="1196" r:id="rId7"/>
    <p:sldId id="1197" r:id="rId8"/>
    <p:sldId id="1198" r:id="rId9"/>
    <p:sldId id="1199" r:id="rId10"/>
    <p:sldId id="1200" r:id="rId11"/>
    <p:sldId id="1201" r:id="rId12"/>
    <p:sldId id="1202" r:id="rId13"/>
    <p:sldId id="1203" r:id="rId14"/>
    <p:sldId id="1204" r:id="rId15"/>
    <p:sldId id="1205" r:id="rId16"/>
    <p:sldId id="1206" r:id="rId17"/>
    <p:sldId id="1207" r:id="rId18"/>
    <p:sldId id="1208" r:id="rId19"/>
    <p:sldId id="1209" r:id="rId20"/>
    <p:sldId id="1210" r:id="rId21"/>
    <p:sldId id="1211" r:id="rId22"/>
    <p:sldId id="1193" r:id="rId23"/>
    <p:sldId id="257" r:id="rId24"/>
    <p:sldId id="258" r:id="rId25"/>
    <p:sldId id="259" r:id="rId26"/>
    <p:sldId id="299" r:id="rId27"/>
    <p:sldId id="260" r:id="rId28"/>
    <p:sldId id="261" r:id="rId29"/>
    <p:sldId id="262" r:id="rId30"/>
    <p:sldId id="263" r:id="rId31"/>
    <p:sldId id="264" r:id="rId32"/>
    <p:sldId id="266" r:id="rId33"/>
    <p:sldId id="269" r:id="rId34"/>
    <p:sldId id="270" r:id="rId35"/>
    <p:sldId id="271" r:id="rId36"/>
    <p:sldId id="272" r:id="rId37"/>
    <p:sldId id="273" r:id="rId38"/>
    <p:sldId id="274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4" autoAdjust="0"/>
    <p:restoredTop sz="94660"/>
  </p:normalViewPr>
  <p:slideViewPr>
    <p:cSldViewPr>
      <p:cViewPr varScale="1">
        <p:scale>
          <a:sx n="120" d="100"/>
          <a:sy n="120" d="100"/>
        </p:scale>
        <p:origin x="9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11190-B4FA-4C08-8468-21211CDAA88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2B08B-167A-4E85-804B-FA0666C68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2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8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E8BBA85-6DD4-4B97-838A-C215DC3BDD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 dirty="0"/>
              <a:t>(Intermediate)</a:t>
            </a:r>
            <a:br>
              <a:rPr lang="en-US" altLang="ko-KR" sz="3600" dirty="0"/>
            </a:br>
            <a:r>
              <a:rPr lang="en-US" altLang="ko-KR" dirty="0"/>
              <a:t>Java Programming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4077072"/>
            <a:ext cx="7846640" cy="118072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16. Event</a:t>
            </a:r>
            <a:r>
              <a:rPr lang="ko-KR" altLang="en-US" dirty="0"/>
              <a:t> </a:t>
            </a:r>
            <a:r>
              <a:rPr lang="en-US" altLang="ko-KR" dirty="0"/>
              <a:t>Handling</a:t>
            </a:r>
          </a:p>
          <a:p>
            <a:pPr algn="ctr"/>
            <a:r>
              <a:rPr lang="en-US" altLang="ko-KR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0397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FlowLayout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 내에 왼쪽에서 오른쪽으로 배치</a:t>
            </a:r>
            <a:endParaRPr lang="en-US" altLang="ko-KR" dirty="0"/>
          </a:p>
          <a:p>
            <a:pPr lvl="2"/>
            <a:r>
              <a:rPr lang="ko-KR" altLang="en-US" dirty="0"/>
              <a:t>다시 위에서 아래로 순서대로 컴포넌트를 배치한다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컨테이너의 크기가 변하면 컴포넌트 재배치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25536" y="2853938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013176"/>
            <a:ext cx="3694926" cy="10753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2283182" cy="1542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오른쪽 화살표 10"/>
          <p:cNvSpPr/>
          <p:nvPr/>
        </p:nvSpPr>
        <p:spPr>
          <a:xfrm>
            <a:off x="3833748" y="5445224"/>
            <a:ext cx="500066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FlowLayout - </a:t>
            </a:r>
            <a:r>
              <a:rPr lang="ko-KR" altLang="en-US"/>
              <a:t>생성자와 속성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42889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18377"/>
            <a:ext cx="6672263" cy="193357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9632" y="3861048"/>
            <a:ext cx="3787561" cy="2601891"/>
            <a:chOff x="5389734" y="3547186"/>
            <a:chExt cx="3787561" cy="26018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FlowLayout.LEFT</a:t>
              </a:r>
              <a:r>
                <a:rPr lang="ko-KR" altLang="en-US" sz="1200" dirty="0"/>
                <a:t>로 정렬됨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hGap</a:t>
              </a:r>
              <a:r>
                <a:rPr lang="en-US" altLang="ko-KR" sz="1200" dirty="0"/>
                <a:t> , 30 </a:t>
              </a:r>
              <a:r>
                <a:rPr lang="ko-KR" altLang="en-US" sz="1200" dirty="0"/>
                <a:t>픽셀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vGap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40 </a:t>
              </a:r>
              <a:r>
                <a:rPr lang="ko-KR" altLang="en-US" sz="1200" dirty="0"/>
                <a:t>픽셀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22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4675" y="1929021"/>
            <a:ext cx="465469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FlowLayoutEx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Container c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FlowLayout.LEFT</a:t>
            </a:r>
            <a:r>
              <a:rPr lang="en-US" altLang="ko-KR" sz="1200" b="1" dirty="0"/>
              <a:t>, 30, 40));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9-3 :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 활용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79374" y="2536711"/>
            <a:ext cx="3787561" cy="2601891"/>
            <a:chOff x="5389734" y="3547186"/>
            <a:chExt cx="3787561" cy="26018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FlowLayout.LEFT</a:t>
              </a:r>
              <a:r>
                <a:rPr lang="ko-KR" altLang="en-US" sz="1200" dirty="0"/>
                <a:t>로 정렬됨</a:t>
              </a: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hGap</a:t>
              </a:r>
              <a:r>
                <a:rPr lang="en-US" altLang="ko-KR" sz="1200" dirty="0"/>
                <a:t> , 30 </a:t>
              </a:r>
              <a:r>
                <a:rPr lang="ko-KR" altLang="en-US" sz="1200" dirty="0"/>
                <a:t>픽셀</a:t>
              </a: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vGap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40 </a:t>
              </a:r>
              <a:r>
                <a:rPr lang="ko-KR" altLang="en-US" sz="1200" dirty="0"/>
                <a:t>픽셀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097" y="1321661"/>
            <a:ext cx="8494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수평 간격이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수직 간격을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LEFT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정렬 배치하는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FlowLayout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가진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부착한 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746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BorderLayout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916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공간을 </a:t>
            </a:r>
            <a:r>
              <a:rPr lang="en-US" altLang="ko-KR" dirty="0"/>
              <a:t>5 </a:t>
            </a:r>
            <a:r>
              <a:rPr lang="ko-KR" altLang="en-US" dirty="0"/>
              <a:t>구역으로 분할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en-US" altLang="ko-KR" dirty="0"/>
              <a:t>East, West, South, North, Center</a:t>
            </a:r>
          </a:p>
          <a:p>
            <a:pPr lvl="1"/>
            <a:r>
              <a:rPr lang="ko-KR" altLang="en-US" dirty="0"/>
              <a:t>배치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2"/>
            <a:r>
              <a:rPr lang="en-US" altLang="ko-KR" dirty="0"/>
              <a:t>add(Component comp, 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3"/>
            <a:r>
              <a:rPr lang="en-US" altLang="ko-KR" dirty="0"/>
              <a:t>comp</a:t>
            </a:r>
            <a:r>
              <a:rPr lang="ko-KR" altLang="en-US" dirty="0"/>
              <a:t>를 </a:t>
            </a:r>
            <a:r>
              <a:rPr lang="en-US" altLang="ko-KR" dirty="0"/>
              <a:t>index</a:t>
            </a:r>
            <a:r>
              <a:rPr lang="ko-KR" altLang="en-US" dirty="0"/>
              <a:t>의 공간에 배치</a:t>
            </a:r>
            <a:endParaRPr lang="en-US" altLang="ko-KR" dirty="0"/>
          </a:p>
          <a:p>
            <a:pPr lvl="1"/>
            <a:r>
              <a:rPr lang="ko-KR" altLang="en-US" dirty="0"/>
              <a:t>컨테이너의 크기가 변하면 재배치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212236" y="4077072"/>
            <a:ext cx="316835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container.setLayout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());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BorderLayout.WEST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BorderLayout.CENTER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…</a:t>
            </a:r>
          </a:p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321954" y="3789039"/>
            <a:ext cx="5487632" cy="2747714"/>
            <a:chOff x="3321954" y="3789039"/>
            <a:chExt cx="5487632" cy="27477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88" y="4159048"/>
              <a:ext cx="2858424" cy="193104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669896" y="3799602"/>
              <a:ext cx="1828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BorderLayout.NORTH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21954" y="6248037"/>
              <a:ext cx="16404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BorderLayout.WEST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37716" y="6259754"/>
              <a:ext cx="18169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BorderLayout.SOUTH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902966" y="3789039"/>
              <a:ext cx="17149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BorderLayout.EAST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61247" y="6245490"/>
              <a:ext cx="18483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BorderLayout.CENTER</a:t>
              </a:r>
              <a:endParaRPr lang="ko-KR" altLang="en-US" sz="12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93657" y="4076601"/>
              <a:ext cx="0" cy="50601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5393657" y="5868495"/>
              <a:ext cx="0" cy="37954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7679673" y="4066039"/>
              <a:ext cx="0" cy="115792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893855" y="5509717"/>
              <a:ext cx="414449" cy="7383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8" idx="0"/>
            </p:cNvCxnSpPr>
            <p:nvPr/>
          </p:nvCxnSpPr>
          <p:spPr>
            <a:xfrm rot="5400000" flipH="1" flipV="1">
              <a:off x="4301532" y="5351955"/>
              <a:ext cx="736728" cy="1055436"/>
            </a:xfrm>
            <a:prstGeom prst="bentConnector2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BorderLayout </a:t>
            </a:r>
            <a:r>
              <a:rPr lang="ko-KR" altLang="en-US"/>
              <a:t>생성자와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730075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88" y="4093586"/>
            <a:ext cx="2840745" cy="19190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BorderLayout</a:t>
            </a:r>
            <a:r>
              <a:rPr lang="ko-KR" altLang="en-US"/>
              <a:t>의 사용예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20" y="3213582"/>
            <a:ext cx="2438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CENTER</a:t>
            </a:r>
            <a:r>
              <a:rPr lang="ko-KR" altLang="en-US" sz="1200"/>
              <a:t>에 컴포넌트가 삽입될 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43240" y="3213582"/>
            <a:ext cx="3166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CENTER</a:t>
            </a:r>
            <a:r>
              <a:rPr lang="ko-KR" altLang="en-US" sz="1200"/>
              <a:t>와 </a:t>
            </a:r>
            <a:r>
              <a:rPr lang="en-US" altLang="ko-KR" sz="1200"/>
              <a:t>NORTH</a:t>
            </a:r>
            <a:r>
              <a:rPr lang="ko-KR" altLang="en-US" sz="1200"/>
              <a:t>에 컴포넌트가 삽입될 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3702" y="3213582"/>
            <a:ext cx="20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CENTER,</a:t>
            </a:r>
            <a:r>
              <a:rPr lang="ko-KR" altLang="en-US" sz="1200"/>
              <a:t> </a:t>
            </a:r>
            <a:r>
              <a:rPr lang="en-US" altLang="ko-KR" sz="1200"/>
              <a:t>NORTH, SOUTH</a:t>
            </a:r>
            <a:r>
              <a:rPr lang="ko-KR" altLang="en-US" sz="1200"/>
              <a:t>에</a:t>
            </a:r>
            <a:endParaRPr lang="en-US" altLang="ko-KR" sz="1200"/>
          </a:p>
          <a:p>
            <a:r>
              <a:rPr lang="ko-KR" altLang="en-US" sz="1200"/>
              <a:t> 컴포넌트가 삽입될 때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rot="5400000">
            <a:off x="7382711" y="4682995"/>
            <a:ext cx="258838" cy="794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5403" y="4411097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vGap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20 </a:t>
            </a:r>
            <a:r>
              <a:rPr lang="ko-KR" altLang="en-US" sz="1400" dirty="0"/>
              <a:t>픽셀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512395" y="4605351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583833" y="4818803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26577" y="6125609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3131" y="614555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hGap</a:t>
            </a:r>
            <a:r>
              <a:rPr lang="en-US" altLang="ko-KR" sz="1400" dirty="0"/>
              <a:t> , 30 </a:t>
            </a:r>
            <a:r>
              <a:rPr lang="ko-KR" altLang="en-US" sz="1400" dirty="0"/>
              <a:t>픽셀</a:t>
            </a:r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5370181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5655933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59632" y="4553973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new </a:t>
            </a:r>
            <a:r>
              <a:rPr lang="en-US" altLang="ko-KR" sz="1400" dirty="0" err="1"/>
              <a:t>BorderLayout</a:t>
            </a:r>
            <a:r>
              <a:rPr lang="en-US" altLang="ko-KR" sz="1400" dirty="0"/>
              <a:t>(30,20); </a:t>
            </a:r>
          </a:p>
          <a:p>
            <a:r>
              <a:rPr lang="ko-KR" altLang="en-US" sz="1400" dirty="0" err="1"/>
              <a:t>으로</a:t>
            </a:r>
            <a:r>
              <a:rPr lang="ko-KR" altLang="en-US" sz="1400" dirty="0"/>
              <a:t> 배치관리자를 </a:t>
            </a:r>
            <a:endParaRPr lang="en-US" altLang="ko-KR" sz="1400" dirty="0"/>
          </a:p>
          <a:p>
            <a:r>
              <a:rPr lang="ko-KR" altLang="en-US" sz="1400" dirty="0"/>
              <a:t>생성하였을 때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0" y="1547814"/>
            <a:ext cx="2455103" cy="16585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50" y="1540031"/>
            <a:ext cx="2455103" cy="1658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3" y="1547814"/>
            <a:ext cx="2455103" cy="16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9-4 : </a:t>
            </a:r>
            <a:r>
              <a:rPr lang="en-US" altLang="ko-KR" sz="2400" dirty="0" err="1"/>
              <a:t>BorderLayout</a:t>
            </a:r>
            <a:r>
              <a:rPr lang="en-US" altLang="ko-KR" sz="2400" dirty="0"/>
              <a:t> </a:t>
            </a:r>
            <a:r>
              <a:rPr lang="ko-KR" altLang="en-US" sz="2400" dirty="0"/>
              <a:t>배치관리자를 사용하는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8712" y="1744355"/>
            <a:ext cx="502340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BorderLayoutEx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(30, 20)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("Calculate"), </a:t>
            </a:r>
            <a:r>
              <a:rPr lang="en-US" altLang="ko-KR" sz="1200" dirty="0" err="1"/>
              <a:t>BorderLayout.CENTER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("add"), </a:t>
            </a:r>
            <a:r>
              <a:rPr lang="en-US" altLang="ko-KR" sz="1200" dirty="0" err="1"/>
              <a:t>BorderLayout.NORTH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("sub"), </a:t>
            </a:r>
            <a:r>
              <a:rPr lang="en-US" altLang="ko-KR" sz="1200" dirty="0" err="1"/>
              <a:t>BorderLayout.SOUTH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"), </a:t>
            </a:r>
            <a:r>
              <a:rPr lang="en-US" altLang="ko-KR" sz="1200" dirty="0" err="1"/>
              <a:t>BorderLayout.EAST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r>
              <a:rPr lang="en-US" altLang="ko-KR" sz="1200" dirty="0" err="1"/>
              <a:t>BorderLayout.WEST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200); // </a:t>
            </a:r>
            <a:r>
              <a:rPr lang="ko-KR" altLang="en-US" sz="1200" dirty="0"/>
              <a:t>프레임 크기 </a:t>
            </a:r>
            <a:r>
              <a:rPr lang="en-US" altLang="ko-KR" sz="1200" dirty="0"/>
              <a:t>300×200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 // </a:t>
            </a:r>
            <a:r>
              <a:rPr lang="ko-KR" altLang="en-US" sz="1200" dirty="0"/>
              <a:t>프레임을 화면에 출력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	w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122455" y="1936362"/>
            <a:ext cx="3914041" cy="2425272"/>
            <a:chOff x="5069595" y="1748799"/>
            <a:chExt cx="3914041" cy="24252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95" y="1748799"/>
              <a:ext cx="2903543" cy="1961523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8034937" y="2287059"/>
              <a:ext cx="0" cy="189864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78607" y="2075209"/>
              <a:ext cx="805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vGap</a:t>
              </a:r>
              <a:r>
                <a:rPr lang="en-US" altLang="ko-KR" sz="1400" dirty="0"/>
                <a:t>,</a:t>
              </a:r>
            </a:p>
            <a:p>
              <a:r>
                <a:rPr lang="en-US" altLang="ko-KR" sz="1400" dirty="0"/>
                <a:t>20 </a:t>
              </a:r>
              <a:r>
                <a:rPr lang="ko-KR" altLang="en-US" sz="1400" dirty="0"/>
                <a:t>픽셀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602889" y="2269463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74327" y="2482915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7106071" y="3846344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962625" y="3866294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hGap</a:t>
              </a:r>
              <a:r>
                <a:rPr lang="en-US" altLang="ko-KR" sz="1400" dirty="0"/>
                <a:t> , 30 </a:t>
              </a:r>
              <a:r>
                <a:rPr lang="ko-KR" altLang="en-US" sz="1400" dirty="0"/>
                <a:t>픽셀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6749675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5400000">
              <a:off x="7035427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524674" y="1351167"/>
            <a:ext cx="8223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BorderLayout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사용하여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다음과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140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9" y="3212976"/>
            <a:ext cx="2887317" cy="19505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GridLayout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/>
          <a:lstStyle/>
          <a:p>
            <a:r>
              <a:rPr lang="ko-KR" altLang="en-US" dirty="0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공간을 동일한 사각형 격자</a:t>
            </a:r>
            <a:r>
              <a:rPr lang="en-US" altLang="ko-KR" dirty="0"/>
              <a:t>(</a:t>
            </a:r>
            <a:r>
              <a:rPr lang="ko-KR" altLang="en-US" dirty="0" err="1"/>
              <a:t>그리드</a:t>
            </a:r>
            <a:r>
              <a:rPr lang="en-US" altLang="ko-KR" dirty="0"/>
              <a:t>)</a:t>
            </a:r>
            <a:r>
              <a:rPr lang="ko-KR" altLang="en-US" dirty="0"/>
              <a:t>로 분할하고 각 셀에 하나의 컴포넌트 배치</a:t>
            </a:r>
            <a:endParaRPr lang="en-US" altLang="ko-KR" dirty="0"/>
          </a:p>
          <a:p>
            <a:pPr lvl="2"/>
            <a:r>
              <a:rPr lang="ko-KR" altLang="en-US" dirty="0"/>
              <a:t>격자 구성은 </a:t>
            </a:r>
            <a:r>
              <a:rPr lang="ko-KR" altLang="en-US" dirty="0" err="1"/>
              <a:t>생성자에</a:t>
            </a:r>
            <a:r>
              <a:rPr lang="ko-KR" altLang="en-US" dirty="0"/>
              <a:t> 행수와 열수 지정</a:t>
            </a:r>
            <a:endParaRPr lang="en-US" altLang="ko-KR" dirty="0"/>
          </a:p>
          <a:p>
            <a:pPr lvl="2"/>
            <a:r>
              <a:rPr lang="ko-KR" altLang="en-US" dirty="0"/>
              <a:t>셀에 왼쪽에서 오른쪽으로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순서대로 배치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컨테이너의 크기가 변하면 재배치</a:t>
            </a:r>
            <a:endParaRPr lang="en-US" altLang="ko-KR" dirty="0"/>
          </a:p>
          <a:p>
            <a:pPr lvl="2"/>
            <a:r>
              <a:rPr lang="ko-KR" altLang="en-US" dirty="0"/>
              <a:t>크기 재조정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6460" y="4380562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/>
              <a:t> 4x3 </a:t>
            </a:r>
            <a:r>
              <a:rPr lang="ko-KR" altLang="en-US" sz="1200"/>
              <a:t>그리드 레이아웃 설정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총 </a:t>
            </a:r>
            <a:r>
              <a:rPr lang="en-US" altLang="ko-KR" sz="1200"/>
              <a:t>11 </a:t>
            </a:r>
            <a:r>
              <a:rPr lang="ko-KR" altLang="en-US" sz="1200"/>
              <a:t>개의 버튼이 순서대로 </a:t>
            </a:r>
            <a:r>
              <a:rPr lang="en-US" altLang="ko-KR" sz="1200"/>
              <a:t>add </a:t>
            </a:r>
            <a:r>
              <a:rPr lang="ko-KR" altLang="en-US" sz="1200"/>
              <a:t>됨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수직 간격 </a:t>
            </a:r>
            <a:r>
              <a:rPr lang="en-US" altLang="ko-KR" sz="1200"/>
              <a:t>vGap : 5 </a:t>
            </a:r>
            <a:r>
              <a:rPr lang="ko-KR" altLang="en-US" sz="1200"/>
              <a:t>픽셀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수평 간격 </a:t>
            </a:r>
            <a:r>
              <a:rPr lang="en-US" altLang="ko-KR" sz="1200"/>
              <a:t>hGap : 5 </a:t>
            </a:r>
            <a:r>
              <a:rPr lang="ko-KR" altLang="en-US" sz="1200"/>
              <a:t>픽셀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896045" y="3662039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51206" y="3340316"/>
            <a:ext cx="501484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container.setLayout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(4,3,5,5)); // 4×3 </a:t>
            </a:r>
            <a:r>
              <a:rPr lang="ko-KR" altLang="en-US" sz="1200" dirty="0"/>
              <a:t>분할로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("1")); // </a:t>
            </a:r>
            <a:r>
              <a:rPr lang="ko-KR" altLang="en-US" sz="1200" dirty="0"/>
              <a:t>상단 왼쪽 첫 번째 셀에 버튼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("2")); // </a:t>
            </a:r>
            <a:r>
              <a:rPr lang="ko-KR" altLang="en-US" sz="1200" dirty="0"/>
              <a:t>그 옆 셀에 버튼 배치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GridLayout </a:t>
            </a:r>
            <a:r>
              <a:rPr lang="ko-KR" altLang="en-US"/>
              <a:t>생성자와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4375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0" y="1932113"/>
            <a:ext cx="2838419" cy="19175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9-5 : </a:t>
            </a:r>
            <a:r>
              <a:rPr lang="en-US" altLang="ko-KR" dirty="0" err="1"/>
              <a:t>GridLayout</a:t>
            </a:r>
            <a:r>
              <a:rPr lang="ko-KR" altLang="en-US" dirty="0"/>
              <a:t>으로 입력 폼 만들기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11960" y="1334953"/>
            <a:ext cx="429950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GridLayoutEx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GridLayout</a:t>
            </a:r>
            <a:r>
              <a:rPr lang="en-US" altLang="ko-KR" sz="1200" b="1" dirty="0"/>
              <a:t> grid = new </a:t>
            </a:r>
            <a:r>
              <a:rPr lang="en-US" altLang="ko-KR" sz="1200" b="1" dirty="0" err="1"/>
              <a:t>GridLayout</a:t>
            </a:r>
            <a:r>
              <a:rPr lang="en-US" altLang="ko-KR" sz="1200" b="1" dirty="0"/>
              <a:t>(4, 2);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grid.setVgap</a:t>
            </a:r>
            <a:r>
              <a:rPr lang="en-US" altLang="ko-KR" sz="1200" b="1" dirty="0"/>
              <a:t>(5);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(grid);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이름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학번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학과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과목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자유형 6"/>
          <p:cNvSpPr/>
          <p:nvPr/>
        </p:nvSpPr>
        <p:spPr>
          <a:xfrm>
            <a:off x="1475656" y="3410148"/>
            <a:ext cx="506248" cy="722961"/>
          </a:xfrm>
          <a:custGeom>
            <a:avLst/>
            <a:gdLst>
              <a:gd name="connsiteX0" fmla="*/ 117365 w 506248"/>
              <a:gd name="connsiteY0" fmla="*/ 1206938 h 1206938"/>
              <a:gd name="connsiteX1" fmla="*/ 12262 w 506248"/>
              <a:gd name="connsiteY1" fmla="*/ 797035 h 1206938"/>
              <a:gd name="connsiteX2" fmla="*/ 43793 w 506248"/>
              <a:gd name="connsiteY2" fmla="*/ 271517 h 1206938"/>
              <a:gd name="connsiteX3" fmla="*/ 232979 w 506248"/>
              <a:gd name="connsiteY3" fmla="*/ 40290 h 1206938"/>
              <a:gd name="connsiteX4" fmla="*/ 506248 w 506248"/>
              <a:gd name="connsiteY4" fmla="*/ 29779 h 120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48" h="1206938">
                <a:moveTo>
                  <a:pt x="117365" y="1206938"/>
                </a:moveTo>
                <a:cubicBezTo>
                  <a:pt x="70944" y="1079938"/>
                  <a:pt x="24524" y="952938"/>
                  <a:pt x="12262" y="797035"/>
                </a:cubicBezTo>
                <a:cubicBezTo>
                  <a:pt x="0" y="641132"/>
                  <a:pt x="7007" y="397641"/>
                  <a:pt x="43793" y="271517"/>
                </a:cubicBezTo>
                <a:cubicBezTo>
                  <a:pt x="80579" y="145393"/>
                  <a:pt x="155903" y="80580"/>
                  <a:pt x="232979" y="40290"/>
                </a:cubicBezTo>
                <a:cubicBezTo>
                  <a:pt x="310055" y="0"/>
                  <a:pt x="408151" y="14889"/>
                  <a:pt x="506248" y="29779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411946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두 행 사이의 수직 간격 </a:t>
            </a:r>
            <a:endParaRPr lang="en-US" altLang="ko-KR" sz="1200" dirty="0"/>
          </a:p>
          <a:p>
            <a:r>
              <a:rPr lang="en-US" altLang="ko-KR" sz="1200" dirty="0" err="1"/>
              <a:t>vGap</a:t>
            </a:r>
            <a:r>
              <a:rPr lang="ko-KR" altLang="en-US" sz="1200" dirty="0"/>
              <a:t>이 </a:t>
            </a:r>
            <a:r>
              <a:rPr lang="en-US" altLang="ko-KR" sz="1200" dirty="0"/>
              <a:t>5 </a:t>
            </a:r>
            <a:r>
              <a:rPr lang="ko-KR" altLang="en-US" sz="1200" dirty="0"/>
              <a:t>픽셀로 설정됨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2720" y="1374335"/>
            <a:ext cx="3677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화면과 같이 사용자로부터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폼을 스윙 응용프로그램을 작성하라</a:t>
            </a:r>
          </a:p>
        </p:txBody>
      </p:sp>
    </p:spTree>
    <p:extLst>
      <p:ext uri="{BB962C8B-B14F-4D97-AF65-F5344CB8AC3E}">
        <p14:creationId xmlns:p14="http://schemas.microsoft.com/office/powerpoint/2010/main" val="63663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458200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Review: JAVA Swing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996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배치관리자 없는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배치관리자가 없는 컨테이너란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응용프로그램에서 컴포넌트의 절대 크기와 절대 위치 결정</a:t>
            </a:r>
            <a:endParaRPr lang="en-US" altLang="ko-KR" dirty="0"/>
          </a:p>
          <a:p>
            <a:r>
              <a:rPr lang="ko-KR" altLang="en-US" dirty="0"/>
              <a:t>용도</a:t>
            </a:r>
            <a:endParaRPr lang="en-US" altLang="ko-KR" dirty="0"/>
          </a:p>
          <a:p>
            <a:pPr lvl="1"/>
            <a:r>
              <a:rPr lang="ko-KR" altLang="en-US" dirty="0"/>
              <a:t>컴포넌트의 크기나 위치를 개발자 임의로 결정하고자 하는 경우</a:t>
            </a:r>
            <a:endParaRPr lang="en-US" altLang="ko-KR" dirty="0"/>
          </a:p>
          <a:p>
            <a:pPr lvl="1"/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컴포넌트들의 위치와 크기가 수시로 변하는 경우</a:t>
            </a:r>
            <a:endParaRPr lang="en-US" altLang="ko-KR" dirty="0"/>
          </a:p>
          <a:p>
            <a:pPr lvl="1"/>
            <a:r>
              <a:rPr lang="ko-KR" altLang="en-US" dirty="0"/>
              <a:t>여러 컴포넌트들이 서로 겹쳐 출력하고자 하는 경우</a:t>
            </a:r>
            <a:endParaRPr lang="en-US" altLang="ko-KR" dirty="0"/>
          </a:p>
          <a:p>
            <a:r>
              <a:rPr lang="ko-KR" altLang="en-US" dirty="0"/>
              <a:t>컨테이너의 배치 관리자 제거 방법</a:t>
            </a:r>
            <a:endParaRPr lang="en-US" altLang="ko-KR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(null);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컴포넌트의 절대 크기와 절대 위치 설정</a:t>
            </a:r>
            <a:endParaRPr lang="en-US" altLang="ko-KR" dirty="0"/>
          </a:p>
          <a:p>
            <a:pPr lvl="1"/>
            <a:r>
              <a:rPr lang="ko-KR" altLang="en-US" dirty="0"/>
              <a:t>프로그램 내에서 이루어져야 함</a:t>
            </a:r>
            <a:endParaRPr lang="en-US" altLang="ko-KR" dirty="0"/>
          </a:p>
          <a:p>
            <a:pPr lvl="1"/>
            <a:r>
              <a:rPr lang="ko-KR" altLang="en-US" dirty="0"/>
              <a:t>다음 </a:t>
            </a:r>
            <a:r>
              <a:rPr lang="ko-KR" altLang="en-US" dirty="0" err="1"/>
              <a:t>메소드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dirty="0"/>
              <a:t>컴포넌트 크기 설정 </a:t>
            </a:r>
            <a:r>
              <a:rPr lang="en-US" altLang="ko-KR" dirty="0"/>
              <a:t>: </a:t>
            </a:r>
            <a:r>
              <a:rPr lang="en-US" altLang="ko-KR" dirty="0" err="1"/>
              <a:t>component.setSize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height);</a:t>
            </a:r>
          </a:p>
          <a:p>
            <a:pPr lvl="2"/>
            <a:r>
              <a:rPr lang="ko-KR" altLang="en-US" dirty="0"/>
              <a:t>컴포넌트 위치 설정 </a:t>
            </a:r>
            <a:r>
              <a:rPr lang="en-US" altLang="ko-KR" dirty="0"/>
              <a:t>: </a:t>
            </a:r>
            <a:r>
              <a:rPr lang="en-US" altLang="ko-KR" dirty="0" err="1"/>
              <a:t>component.setLocation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y);</a:t>
            </a:r>
          </a:p>
          <a:p>
            <a:pPr lvl="2"/>
            <a:r>
              <a:rPr lang="ko-KR" altLang="en-US" dirty="0"/>
              <a:t>컴포넌트 위치와 크기 동시 설정 </a:t>
            </a:r>
            <a:r>
              <a:rPr lang="en-US" altLang="ko-KR" dirty="0"/>
              <a:t>: </a:t>
            </a:r>
            <a:r>
              <a:rPr lang="en-US" altLang="ko-KR" dirty="0" err="1"/>
              <a:t>component.setBounds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height);</a:t>
            </a:r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3717032"/>
            <a:ext cx="35753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// </a:t>
            </a:r>
            <a:r>
              <a:rPr lang="en-US" altLang="ko-KR" sz="1400" dirty="0" err="1"/>
              <a:t>JPanel</a:t>
            </a:r>
            <a:r>
              <a:rPr lang="ko-KR" altLang="en-US" sz="1400" dirty="0"/>
              <a:t>의 배치관리자를 삭제하는 예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JPanel</a:t>
            </a:r>
            <a:r>
              <a:rPr lang="en-US" altLang="ko-KR" sz="1400" dirty="0"/>
              <a:t> p = new </a:t>
            </a:r>
            <a:r>
              <a:rPr lang="en-US" altLang="ko-KR" sz="1400" dirty="0" err="1"/>
              <a:t>JPanel</a:t>
            </a:r>
            <a:r>
              <a:rPr lang="en-US" altLang="ko-KR" sz="1400" dirty="0"/>
              <a:t>();</a:t>
            </a:r>
          </a:p>
          <a:p>
            <a:r>
              <a:rPr lang="en-US" altLang="ko-KR" sz="1400" b="1" dirty="0" err="1"/>
              <a:t>p.setLayout</a:t>
            </a:r>
            <a:r>
              <a:rPr lang="en-US" altLang="ko-KR" sz="1400" b="1" dirty="0"/>
              <a:t>(null);</a:t>
            </a: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0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9-6 : </a:t>
            </a:r>
            <a:r>
              <a:rPr lang="ko-KR" altLang="en-US" sz="2000" dirty="0"/>
              <a:t>배치관리자 없는 컨테이너에 컴포넌트를 절대 위치와 크기로 지정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91880" y="1340768"/>
            <a:ext cx="496285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NullContainerEx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("Null Container Sample");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 					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(null);</a:t>
            </a:r>
            <a:endParaRPr lang="ko-KR" altLang="en-US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("Hello, Press Buttons!");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la.setLocation</a:t>
            </a:r>
            <a:r>
              <a:rPr lang="en-US" altLang="ko-KR" sz="1200" b="1" dirty="0"/>
              <a:t>(130, 50);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la.setSize</a:t>
            </a:r>
            <a:r>
              <a:rPr lang="en-US" altLang="ko-KR" sz="1200" b="1" dirty="0"/>
              <a:t>(200, 20);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(la);</a:t>
            </a:r>
            <a:endParaRPr lang="ko-KR" altLang="en-US" sz="1200" dirty="0"/>
          </a:p>
          <a:p>
            <a:pPr defTabSz="180000"/>
            <a:endParaRPr lang="nn-NO" altLang="ko-KR" sz="1200" dirty="0"/>
          </a:p>
          <a:p>
            <a:pPr defTabSz="180000"/>
            <a:r>
              <a:rPr lang="nn-NO" altLang="ko-KR" sz="1200" dirty="0"/>
              <a:t>		for(int i=1; i&lt;=9; i++)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// </a:t>
            </a:r>
            <a:r>
              <a:rPr lang="ko-KR" altLang="en-US" sz="1200" dirty="0"/>
              <a:t>버튼 생성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b.setLocation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*15,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*15);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b.setSize</a:t>
            </a:r>
            <a:r>
              <a:rPr lang="en-US" altLang="ko-KR" sz="1200" b="1" dirty="0"/>
              <a:t>(50, 20);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(b); // </a:t>
            </a:r>
            <a:r>
              <a:rPr lang="ko-KR" altLang="en-US" sz="1200" dirty="0"/>
              <a:t>버튼을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부착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388" y="4221088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원하는 위치에 원하는 크기로 </a:t>
            </a:r>
            <a:endParaRPr lang="en-US" altLang="ko-KR" sz="1200" dirty="0"/>
          </a:p>
          <a:p>
            <a:r>
              <a:rPr lang="ko-KR" altLang="en-US" sz="1200" dirty="0"/>
              <a:t>컴포넌트를 마음대로</a:t>
            </a:r>
            <a:endParaRPr lang="en-US" altLang="ko-KR" sz="1200" dirty="0"/>
          </a:p>
          <a:p>
            <a:r>
              <a:rPr lang="ko-KR" altLang="en-US" sz="1200" dirty="0"/>
              <a:t>배치할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8" y="2348880"/>
            <a:ext cx="2671293" cy="1804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2163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782744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</a:t>
            </a:r>
            <a:r>
              <a:rPr lang="en-US" altLang="ko-KR" sz="28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ntroduction</a:t>
            </a: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T</a:t>
            </a:r>
            <a:r>
              <a:rPr lang="en-US" altLang="ko-KR" sz="28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</a:t>
            </a: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EVENT HANDLING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52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</a:t>
            </a:r>
            <a:r>
              <a:rPr lang="en-US" altLang="ko-KR"/>
              <a:t> </a:t>
            </a:r>
            <a:r>
              <a:rPr lang="ko-KR" altLang="en-US"/>
              <a:t>기반</a:t>
            </a:r>
            <a:r>
              <a:rPr lang="en-US" altLang="ko-KR"/>
              <a:t>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이벤트 기반 프로그래밍</a:t>
            </a:r>
            <a:r>
              <a:rPr lang="en-US" altLang="ko-KR" dirty="0"/>
              <a:t>(Event Driven Programming)</a:t>
            </a:r>
          </a:p>
          <a:p>
            <a:pPr lvl="1"/>
            <a:r>
              <a:rPr lang="ko-KR" altLang="en-US" dirty="0"/>
              <a:t>이벤트 종류</a:t>
            </a:r>
            <a:endParaRPr lang="en-US" altLang="ko-KR" dirty="0"/>
          </a:p>
          <a:p>
            <a:pPr lvl="2"/>
            <a:r>
              <a:rPr lang="ko-KR" altLang="en-US" dirty="0"/>
              <a:t>사용자의 입력 </a:t>
            </a:r>
            <a:r>
              <a:rPr lang="en-US" altLang="ko-KR" dirty="0"/>
              <a:t>: </a:t>
            </a:r>
            <a:r>
              <a:rPr lang="ko-KR" altLang="en-US" dirty="0"/>
              <a:t>마우스 드래그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누름 등</a:t>
            </a:r>
            <a:endParaRPr lang="en-US" altLang="ko-KR" dirty="0"/>
          </a:p>
          <a:p>
            <a:pPr lvl="2"/>
            <a:r>
              <a:rPr lang="ko-KR" altLang="en-US" dirty="0"/>
              <a:t>센서로부터의 입력</a:t>
            </a:r>
            <a:r>
              <a:rPr lang="en-US" altLang="ko-KR" dirty="0"/>
              <a:t>, </a:t>
            </a:r>
            <a:r>
              <a:rPr lang="ko-KR" altLang="en-US" dirty="0"/>
              <a:t>네트워크로부터 </a:t>
            </a:r>
            <a:r>
              <a:rPr lang="ko-KR" altLang="en-US" dirty="0" err="1"/>
              <a:t>데이타</a:t>
            </a:r>
            <a:r>
              <a:rPr lang="ko-KR" altLang="en-US" dirty="0"/>
              <a:t> 송수신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다른 응용프로그램이나 다른 </a:t>
            </a:r>
            <a:r>
              <a:rPr lang="ko-KR" altLang="en-US" dirty="0" err="1"/>
              <a:t>스레드로부터의</a:t>
            </a:r>
            <a:r>
              <a:rPr lang="ko-KR" altLang="en-US" dirty="0"/>
              <a:t> 메시지</a:t>
            </a:r>
            <a:endParaRPr lang="en-US" altLang="ko-KR" dirty="0"/>
          </a:p>
          <a:p>
            <a:pPr lvl="1"/>
            <a:r>
              <a:rPr lang="ko-KR" altLang="en-US" dirty="0"/>
              <a:t>이벤트의 발생에 의해 프로그램 흐름이 결정되는 방식</a:t>
            </a:r>
            <a:endParaRPr lang="en-US" altLang="ko-KR" dirty="0"/>
          </a:p>
          <a:p>
            <a:pPr lvl="2"/>
            <a:r>
              <a:rPr lang="ko-KR" altLang="en-US" dirty="0"/>
              <a:t>이벤트가 발생하면 이벤트를 처리하는 루틴</a:t>
            </a:r>
            <a:r>
              <a:rPr lang="en-US" altLang="ko-KR" dirty="0"/>
              <a:t>(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)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ko-KR" altLang="en-US" dirty="0"/>
              <a:t>프로그램 내의 어떤 코드가 언제 실행될 지 이벤트 발생에 의해 전적으로 결정</a:t>
            </a:r>
            <a:endParaRPr lang="en-US" altLang="ko-KR" dirty="0"/>
          </a:p>
          <a:p>
            <a:pPr lvl="1"/>
            <a:r>
              <a:rPr lang="ko-KR" altLang="en-US" dirty="0"/>
              <a:t>반대되는 개념 </a:t>
            </a:r>
            <a:r>
              <a:rPr lang="en-US" altLang="ko-KR" dirty="0"/>
              <a:t>: </a:t>
            </a:r>
            <a:r>
              <a:rPr lang="ko-KR" altLang="en-US" dirty="0"/>
              <a:t>배치 실행</a:t>
            </a:r>
            <a:r>
              <a:rPr lang="en-US" altLang="ko-KR" dirty="0"/>
              <a:t>(batch</a:t>
            </a:r>
            <a:r>
              <a:rPr lang="ko-KR" altLang="en-US" dirty="0"/>
              <a:t> </a:t>
            </a:r>
            <a:r>
              <a:rPr lang="en-US" altLang="ko-KR" dirty="0"/>
              <a:t>programming)</a:t>
            </a:r>
          </a:p>
          <a:p>
            <a:pPr lvl="2"/>
            <a:r>
              <a:rPr lang="ko-KR" altLang="en-US" dirty="0"/>
              <a:t>프로그램의 개발자가 프로그램의 흐름을 결정하는 방식</a:t>
            </a:r>
            <a:endParaRPr lang="en-US" altLang="ko-KR" dirty="0"/>
          </a:p>
          <a:p>
            <a:r>
              <a:rPr lang="ko-KR" altLang="en-US" dirty="0"/>
              <a:t>이벤트 기반 프로그램의 구조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들의 집합</a:t>
            </a:r>
            <a:endParaRPr lang="en-US" altLang="ko-KR" dirty="0"/>
          </a:p>
          <a:p>
            <a:r>
              <a:rPr lang="ko-KR" altLang="en-US" dirty="0"/>
              <a:t>이벤트 처리 순서</a:t>
            </a:r>
            <a:endParaRPr lang="en-US" altLang="ko-KR" dirty="0"/>
          </a:p>
          <a:p>
            <a:pPr lvl="1"/>
            <a:r>
              <a:rPr lang="ko-KR" altLang="en-US" dirty="0"/>
              <a:t>이벤트 발생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</a:t>
            </a:r>
            <a:r>
              <a:rPr lang="ko-KR" altLang="en-US" dirty="0"/>
              <a:t>마우스나 키보드의 움직임 혹은 입력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현재 발생한 이벤트에 대한 정보를 가진 객체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찾기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객체가 </a:t>
            </a:r>
            <a:r>
              <a:rPr lang="ko-KR" altLang="en-US" dirty="0" err="1"/>
              <a:t>리스너에</a:t>
            </a:r>
            <a:r>
              <a:rPr lang="ko-KR" altLang="en-US" dirty="0"/>
              <a:t> 전달됨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63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5" y="1481257"/>
            <a:ext cx="4221463" cy="34168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이벤트의 실제 예</a:t>
            </a:r>
          </a:p>
        </p:txBody>
      </p:sp>
      <p:pic>
        <p:nvPicPr>
          <p:cNvPr id="8" name="Picture 2" descr="C:\Documents and Settings\황기태\Local Settings\Temporary Internet Files\Content.IE5\O7ZFUOTT\MCj038258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5572140"/>
            <a:ext cx="1071570" cy="107157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82211" y="5122803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마우스로 버튼 클릭</a:t>
            </a:r>
            <a:endParaRPr lang="en-US" altLang="ko-KR" sz="1200" dirty="0"/>
          </a:p>
          <a:p>
            <a:r>
              <a:rPr lang="en-US" altLang="ko-KR" sz="1200" dirty="0"/>
              <a:t>(Mouse Event,</a:t>
            </a:r>
          </a:p>
          <a:p>
            <a:r>
              <a:rPr lang="en-US" altLang="ko-KR" sz="1200" dirty="0"/>
              <a:t>Action Event)</a:t>
            </a:r>
            <a:endParaRPr lang="ko-KR" altLang="en-US" sz="1200" dirty="0"/>
          </a:p>
        </p:txBody>
      </p:sp>
      <p:pic>
        <p:nvPicPr>
          <p:cNvPr id="1031" name="Picture 7" descr="C:\Documents and Settings\황기태\Local Settings\Temporary Internet Files\Content.IE5\5W8J510P\MCj03605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2640" y="5572140"/>
            <a:ext cx="1837030" cy="87508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357554" y="540631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마우스로</a:t>
            </a:r>
            <a:endParaRPr lang="en-US" altLang="ko-KR" sz="1200" dirty="0"/>
          </a:p>
          <a:p>
            <a:r>
              <a:rPr lang="ko-KR" altLang="en-US" sz="1200" dirty="0"/>
              <a:t>윈도우 크기 조절</a:t>
            </a:r>
            <a:endParaRPr lang="en-US" altLang="ko-KR" sz="1200" dirty="0"/>
          </a:p>
          <a:p>
            <a:r>
              <a:rPr lang="en-US" altLang="ko-KR" sz="1200" dirty="0"/>
              <a:t>(Mouse Event,</a:t>
            </a:r>
          </a:p>
          <a:p>
            <a:r>
              <a:rPr lang="en-US" altLang="ko-KR" sz="1200" dirty="0"/>
              <a:t>Container Event)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6822" y="500063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키보드 입력</a:t>
            </a:r>
            <a:endParaRPr lang="en-US" altLang="ko-KR" sz="1200" dirty="0"/>
          </a:p>
          <a:p>
            <a:r>
              <a:rPr lang="en-US" altLang="ko-KR" sz="1200" dirty="0"/>
              <a:t>(Key</a:t>
            </a:r>
            <a:r>
              <a:rPr lang="ko-KR" altLang="en-US" sz="1200" dirty="0"/>
              <a:t> </a:t>
            </a:r>
            <a:r>
              <a:rPr lang="en-US" altLang="ko-KR" sz="1200" dirty="0"/>
              <a:t>Event)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676954" y="4857760"/>
            <a:ext cx="114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키보드로 메뉴 선택</a:t>
            </a:r>
            <a:endParaRPr lang="en-US" altLang="ko-KR" sz="1200" dirty="0"/>
          </a:p>
          <a:p>
            <a:r>
              <a:rPr lang="en-US" altLang="ko-KR" sz="1200" dirty="0"/>
              <a:t>(Key Event,</a:t>
            </a:r>
          </a:p>
          <a:p>
            <a:r>
              <a:rPr lang="en-US" altLang="ko-KR" sz="1200" dirty="0"/>
              <a:t> Action Event)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4348" y="4786322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마우스로 메뉴 선택</a:t>
            </a:r>
            <a:endParaRPr lang="en-US" altLang="ko-KR" sz="1200" dirty="0"/>
          </a:p>
          <a:p>
            <a:r>
              <a:rPr lang="en-US" altLang="ko-KR" sz="1200" dirty="0"/>
              <a:t>(Mouse Event,</a:t>
            </a:r>
          </a:p>
          <a:p>
            <a:r>
              <a:rPr lang="en-US" altLang="ko-KR" sz="1200" dirty="0"/>
              <a:t>Action Event)</a:t>
            </a:r>
            <a:endParaRPr lang="ko-KR" altLang="en-US" sz="1200" dirty="0"/>
          </a:p>
        </p:txBody>
      </p:sp>
      <p:sp>
        <p:nvSpPr>
          <p:cNvPr id="29" name="자유형 28"/>
          <p:cNvSpPr/>
          <p:nvPr/>
        </p:nvSpPr>
        <p:spPr>
          <a:xfrm>
            <a:off x="1693093" y="2035903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923928" y="4872397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자유형 31"/>
          <p:cNvSpPr/>
          <p:nvPr/>
        </p:nvSpPr>
        <p:spPr>
          <a:xfrm>
            <a:off x="4355976" y="1939728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371207" y="1985597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048431" y="1733550"/>
            <a:ext cx="1228044" cy="3057525"/>
          </a:xfrm>
          <a:custGeom>
            <a:avLst/>
            <a:gdLst>
              <a:gd name="connsiteX0" fmla="*/ 75519 w 1228044"/>
              <a:gd name="connsiteY0" fmla="*/ 3057525 h 3057525"/>
              <a:gd name="connsiteX1" fmla="*/ 123144 w 1228044"/>
              <a:gd name="connsiteY1" fmla="*/ 1419225 h 3057525"/>
              <a:gd name="connsiteX2" fmla="*/ 1228044 w 1228044"/>
              <a:gd name="connsiteY2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044" h="3057525">
                <a:moveTo>
                  <a:pt x="75519" y="3057525"/>
                </a:moveTo>
                <a:cubicBezTo>
                  <a:pt x="3287" y="2493169"/>
                  <a:pt x="-68944" y="1928813"/>
                  <a:pt x="123144" y="1419225"/>
                </a:cubicBezTo>
                <a:cubicBezTo>
                  <a:pt x="315232" y="909637"/>
                  <a:pt x="771638" y="454818"/>
                  <a:pt x="122804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939336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자바의 이벤트 기반 </a:t>
            </a:r>
            <a:r>
              <a:rPr lang="en-US" altLang="ko-KR" dirty="0"/>
              <a:t>GUI </a:t>
            </a:r>
            <a:r>
              <a:rPr lang="ko-KR" altLang="en-US" dirty="0"/>
              <a:t>응용프로그램 구성</a:t>
            </a: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560840" cy="50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관련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소스</a:t>
            </a:r>
            <a:endParaRPr lang="en-US" altLang="ko-KR" dirty="0"/>
          </a:p>
          <a:p>
            <a:pPr lvl="1"/>
            <a:r>
              <a:rPr lang="ko-KR" altLang="en-US" dirty="0"/>
              <a:t>이벤트를 발생시킨 </a:t>
            </a:r>
            <a:r>
              <a:rPr lang="en-US" altLang="ko-KR" dirty="0"/>
              <a:t>GUI </a:t>
            </a:r>
            <a:r>
              <a:rPr lang="ko-KR" altLang="en-US" dirty="0"/>
              <a:t>컴포넌트</a:t>
            </a:r>
            <a:endParaRPr lang="en-US" altLang="ko-KR" dirty="0"/>
          </a:p>
          <a:p>
            <a:r>
              <a:rPr lang="ko-KR" altLang="en-US" dirty="0"/>
              <a:t>이벤트 객체</a:t>
            </a:r>
            <a:endParaRPr lang="en-US" altLang="ko-KR" dirty="0"/>
          </a:p>
          <a:p>
            <a:pPr lvl="1"/>
            <a:r>
              <a:rPr lang="ko-KR" altLang="en-US" dirty="0"/>
              <a:t>발생한 이벤트에 대한 정보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이벤트 종류</a:t>
            </a:r>
            <a:r>
              <a:rPr lang="en-US" altLang="ko-KR" dirty="0"/>
              <a:t>, </a:t>
            </a:r>
            <a:r>
              <a:rPr lang="ko-KR" altLang="en-US" dirty="0"/>
              <a:t>이벤트 소스</a:t>
            </a:r>
            <a:r>
              <a:rPr lang="en-US" altLang="ko-KR" dirty="0"/>
              <a:t>, </a:t>
            </a:r>
            <a:r>
              <a:rPr lang="ko-KR" altLang="en-US" dirty="0"/>
              <a:t>화면 좌표</a:t>
            </a:r>
            <a:r>
              <a:rPr lang="en-US" altLang="ko-KR" dirty="0"/>
              <a:t>, </a:t>
            </a:r>
            <a:r>
              <a:rPr lang="ko-KR" altLang="en-US" dirty="0"/>
              <a:t>마우스 버튼 종류</a:t>
            </a:r>
            <a:r>
              <a:rPr lang="en-US" altLang="ko-KR" dirty="0"/>
              <a:t>, </a:t>
            </a:r>
            <a:r>
              <a:rPr lang="ko-KR" altLang="en-US" dirty="0"/>
              <a:t>눌러진 키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r>
              <a:rPr lang="ko-KR" altLang="en-US" dirty="0"/>
              <a:t>이벤트를 처리하는 코드</a:t>
            </a:r>
            <a:endParaRPr lang="en-US" altLang="ko-KR" dirty="0"/>
          </a:p>
          <a:p>
            <a:pPr lvl="1"/>
            <a:r>
              <a:rPr lang="ko-KR" altLang="en-US" dirty="0"/>
              <a:t>컴포넌트에 등록되어야 작동 가능</a:t>
            </a:r>
            <a:endParaRPr lang="en-US" altLang="ko-KR" dirty="0"/>
          </a:p>
          <a:p>
            <a:r>
              <a:rPr lang="ko-KR" altLang="en-US" dirty="0"/>
              <a:t>이벤트 분배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endParaRPr lang="en-US" altLang="ko-KR" dirty="0"/>
          </a:p>
          <a:p>
            <a:pPr lvl="2"/>
            <a:r>
              <a:rPr lang="ko-KR" altLang="en-US" dirty="0"/>
              <a:t>자바 가상 기계로부터 이벤트의 발생을 통지 받음</a:t>
            </a:r>
            <a:endParaRPr lang="en-US" altLang="ko-KR" dirty="0"/>
          </a:p>
          <a:p>
            <a:pPr lvl="2"/>
            <a:r>
              <a:rPr lang="ko-KR" altLang="en-US" dirty="0"/>
              <a:t>이벤트 소스와 이벤트 종류 결정</a:t>
            </a:r>
          </a:p>
          <a:p>
            <a:pPr lvl="2"/>
            <a:r>
              <a:rPr lang="ko-KR" altLang="en-US" dirty="0"/>
              <a:t>적절한 이벤트 객체 생성</a:t>
            </a:r>
            <a:r>
              <a:rPr lang="en-US" altLang="ko-KR" dirty="0"/>
              <a:t>,</a:t>
            </a:r>
            <a:r>
              <a:rPr lang="ko-KR" altLang="en-US" dirty="0"/>
              <a:t>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찾아 호출</a:t>
            </a:r>
            <a:endParaRPr lang="en-US" altLang="ko-KR" dirty="0"/>
          </a:p>
          <a:p>
            <a:pPr lvl="1"/>
            <a:r>
              <a:rPr lang="ko-KR" altLang="en-US" dirty="0"/>
              <a:t>무한 루프를 실행하는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954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45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객체란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이벤트가 발생할 때</a:t>
            </a:r>
            <a:r>
              <a:rPr lang="en-US" altLang="ko-KR" dirty="0"/>
              <a:t>, </a:t>
            </a:r>
            <a:r>
              <a:rPr lang="ko-KR" altLang="en-US" dirty="0"/>
              <a:t>발생한 이벤트에 관한 정보를 가진 객체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리스너에</a:t>
            </a:r>
            <a:r>
              <a:rPr lang="ko-KR" altLang="en-US" dirty="0"/>
              <a:t> 전달됨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코드에서 이벤트가 발생한 상황을 파악할 수 있게 함</a:t>
            </a:r>
            <a:endParaRPr lang="en-US" altLang="ko-KR" dirty="0"/>
          </a:p>
          <a:p>
            <a:r>
              <a:rPr lang="ko-KR" altLang="en-US" dirty="0"/>
              <a:t>이벤트 객체의 종류</a:t>
            </a:r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68960"/>
            <a:ext cx="8814339" cy="32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73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객체에 포함된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이벤트 객체가 포함하는 정보 </a:t>
            </a:r>
            <a:endParaRPr lang="en-US" altLang="ko-KR" dirty="0"/>
          </a:p>
          <a:p>
            <a:pPr lvl="1"/>
            <a:r>
              <a:rPr lang="ko-KR" altLang="en-US" dirty="0"/>
              <a:t>이벤트 종류</a:t>
            </a:r>
          </a:p>
          <a:p>
            <a:pPr lvl="1"/>
            <a:r>
              <a:rPr lang="ko-KR" altLang="en-US" dirty="0"/>
              <a:t>이벤트 소스</a:t>
            </a:r>
          </a:p>
          <a:p>
            <a:pPr lvl="1"/>
            <a:r>
              <a:rPr lang="ko-KR" altLang="en-US" dirty="0"/>
              <a:t>이벤트가 발생한 화면 좌표</a:t>
            </a:r>
          </a:p>
          <a:p>
            <a:pPr lvl="1"/>
            <a:r>
              <a:rPr lang="ko-KR" altLang="en-US" dirty="0"/>
              <a:t>이벤트가 발생한 컴포넌트 내 좌표</a:t>
            </a:r>
          </a:p>
          <a:p>
            <a:pPr lvl="1"/>
            <a:r>
              <a:rPr lang="ko-KR" altLang="en-US" dirty="0"/>
              <a:t>버튼이나 메뉴 아이템에 이벤트가 발생한 경우 버튼이나 메뉴 아이템의 문자열</a:t>
            </a:r>
          </a:p>
          <a:p>
            <a:pPr lvl="1"/>
            <a:r>
              <a:rPr lang="ko-KR" altLang="en-US" dirty="0"/>
              <a:t>클릭된 마우스 버튼 번호</a:t>
            </a:r>
          </a:p>
          <a:p>
            <a:pPr lvl="1"/>
            <a:r>
              <a:rPr lang="ko-KR" altLang="en-US" dirty="0"/>
              <a:t>마우스의 클릭 횟수</a:t>
            </a:r>
          </a:p>
          <a:p>
            <a:pPr lvl="1"/>
            <a:r>
              <a:rPr lang="ko-KR" altLang="en-US" dirty="0"/>
              <a:t>키가 눌러졌다면 키의 코드 값과 문자 값</a:t>
            </a:r>
          </a:p>
          <a:p>
            <a:pPr lvl="1"/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 등과 같은 컴포넌트에 이벤트가 발생하였다면 체크 상태</a:t>
            </a:r>
            <a:endParaRPr lang="en-US" altLang="ko-KR" dirty="0"/>
          </a:p>
          <a:p>
            <a:r>
              <a:rPr lang="ko-KR" altLang="en-US" dirty="0"/>
              <a:t>이벤트에 따라 조금씩 다른 정보 포함</a:t>
            </a:r>
            <a:endParaRPr lang="en-US" altLang="ko-KR" dirty="0"/>
          </a:p>
          <a:p>
            <a:pPr lvl="2"/>
            <a:r>
              <a:rPr lang="en-US" altLang="ko-KR" dirty="0" err="1"/>
              <a:t>ActionEvent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액션 문자열</a:t>
            </a:r>
            <a:endParaRPr lang="en-US" altLang="ko-KR" dirty="0"/>
          </a:p>
          <a:p>
            <a:pPr lvl="2"/>
            <a:r>
              <a:rPr lang="en-US" altLang="ko-KR" dirty="0" err="1"/>
              <a:t>MouseEvent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마우스의 위치 정보</a:t>
            </a:r>
            <a:r>
              <a:rPr lang="en-US" altLang="ko-KR" dirty="0"/>
              <a:t>, </a:t>
            </a:r>
            <a:r>
              <a:rPr lang="ko-KR" altLang="en-US" dirty="0"/>
              <a:t>마우스 버튼</a:t>
            </a:r>
            <a:r>
              <a:rPr lang="en-US" altLang="ko-KR" dirty="0"/>
              <a:t>, </a:t>
            </a:r>
            <a:r>
              <a:rPr lang="ko-KR" altLang="en-US" dirty="0"/>
              <a:t>함께 눌러진 키 정보 등</a:t>
            </a:r>
            <a:endParaRPr lang="en-US" altLang="ko-KR" dirty="0"/>
          </a:p>
          <a:p>
            <a:pPr lvl="2"/>
            <a:r>
              <a:rPr lang="en-US" altLang="ko-KR" dirty="0" err="1"/>
              <a:t>ItemEvent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아이템의 체크 상태</a:t>
            </a:r>
            <a:endParaRPr lang="en-US" altLang="ko-KR" dirty="0"/>
          </a:p>
          <a:p>
            <a:r>
              <a:rPr lang="ko-KR" altLang="en-US" dirty="0"/>
              <a:t>이벤트 소스 알아 내기</a:t>
            </a:r>
            <a:endParaRPr lang="en-US" altLang="ko-KR" dirty="0"/>
          </a:p>
          <a:p>
            <a:pPr lvl="1"/>
            <a:r>
              <a:rPr lang="en-US" altLang="ko-KR" dirty="0"/>
              <a:t>Object </a:t>
            </a:r>
            <a:r>
              <a:rPr lang="en-US" altLang="ko-KR" dirty="0" err="1"/>
              <a:t>EventObject.getSource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발생한 이벤트의 소스 컴포넌트 리턴</a:t>
            </a:r>
            <a:endParaRPr lang="en-US" altLang="ko-KR" dirty="0"/>
          </a:p>
          <a:p>
            <a:pPr lvl="2"/>
            <a:r>
              <a:rPr lang="en-US" altLang="ko-KR" dirty="0"/>
              <a:t>Object </a:t>
            </a:r>
            <a:r>
              <a:rPr lang="ko-KR" altLang="en-US" dirty="0"/>
              <a:t>타입으로 </a:t>
            </a:r>
            <a:r>
              <a:rPr lang="ko-KR" altLang="en-US" dirty="0" err="1"/>
              <a:t>리턴하므로</a:t>
            </a:r>
            <a:r>
              <a:rPr lang="ko-KR" altLang="en-US" dirty="0"/>
              <a:t> 캐스팅하여 사용</a:t>
            </a:r>
            <a:endParaRPr lang="en-US" altLang="ko-KR" dirty="0"/>
          </a:p>
          <a:p>
            <a:pPr lvl="2"/>
            <a:r>
              <a:rPr lang="ko-KR" altLang="en-US" dirty="0"/>
              <a:t>모든 이벤트 객체에 대해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5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552728" cy="46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Review: </a:t>
            </a:r>
            <a:r>
              <a:rPr lang="ko-KR" altLang="en-US" dirty="0"/>
              <a:t>컨테이너와 컴포넌트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컨테이너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GUI </a:t>
            </a:r>
            <a:r>
              <a:rPr lang="ko-KR" altLang="en-US" dirty="0"/>
              <a:t>컴포넌트를 포함할 수 있는 컴포넌트</a:t>
            </a:r>
            <a:endParaRPr lang="en-US" altLang="ko-KR" dirty="0"/>
          </a:p>
          <a:p>
            <a:pPr lvl="1"/>
            <a:r>
              <a:rPr lang="en-US" altLang="ko-KR" dirty="0" err="1"/>
              <a:t>java.awt.Container</a:t>
            </a:r>
            <a:r>
              <a:rPr lang="ko-KR" altLang="en-US" dirty="0"/>
              <a:t> 상속</a:t>
            </a:r>
            <a:endParaRPr lang="en-US" altLang="ko-KR" dirty="0"/>
          </a:p>
          <a:p>
            <a:pPr lvl="1"/>
            <a:r>
              <a:rPr lang="ko-KR" altLang="en-US" dirty="0"/>
              <a:t>다른 컨테이너에 포함될 수 있음</a:t>
            </a:r>
            <a:endParaRPr lang="en-US" altLang="ko-KR" dirty="0"/>
          </a:p>
          <a:p>
            <a:pPr lvl="1"/>
            <a:r>
              <a:rPr lang="ko-KR" altLang="en-US" dirty="0"/>
              <a:t>종류들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컨테이너 </a:t>
            </a:r>
            <a:r>
              <a:rPr lang="en-US" altLang="ko-KR" dirty="0"/>
              <a:t>: Panel, Frame, Applet, Dialog, Window</a:t>
            </a:r>
          </a:p>
          <a:p>
            <a:pPr lvl="2"/>
            <a:r>
              <a:rPr lang="en-US" altLang="ko-KR" dirty="0"/>
              <a:t>Swing </a:t>
            </a:r>
            <a:r>
              <a:rPr lang="ko-KR" altLang="en-US" dirty="0"/>
              <a:t>컨테이너 </a:t>
            </a:r>
            <a:r>
              <a:rPr lang="en-US" altLang="ko-KR" dirty="0"/>
              <a:t>: </a:t>
            </a:r>
            <a:r>
              <a:rPr lang="en-US" altLang="ko-KR" dirty="0" err="1"/>
              <a:t>JPanel</a:t>
            </a:r>
            <a:r>
              <a:rPr lang="en-US" altLang="ko-KR" dirty="0"/>
              <a:t> </a:t>
            </a:r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JWindow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최상위 컨테이너</a:t>
            </a:r>
            <a:endParaRPr lang="en-US" altLang="ko-KR" dirty="0"/>
          </a:p>
          <a:p>
            <a:pPr lvl="1"/>
            <a:r>
              <a:rPr lang="ko-KR" altLang="en-US" dirty="0"/>
              <a:t>다른 컨테이너에 속하지 않고 독립적으로 </a:t>
            </a:r>
            <a:r>
              <a:rPr lang="ko-KR" altLang="en-US" dirty="0" err="1"/>
              <a:t>출력가능한</a:t>
            </a:r>
            <a:r>
              <a:rPr lang="ko-KR" altLang="en-US" dirty="0"/>
              <a:t> 컨테이너</a:t>
            </a:r>
            <a:endParaRPr lang="en-US" altLang="ko-KR" dirty="0"/>
          </a:p>
          <a:p>
            <a:pPr lvl="2"/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endParaRPr lang="en-US" altLang="ko-KR" dirty="0"/>
          </a:p>
          <a:p>
            <a:pPr lvl="1"/>
            <a:r>
              <a:rPr lang="ko-KR" altLang="en-US" dirty="0"/>
              <a:t>모든 컴포넌트는 컨테이너에 포함되어야 화면에 출력 가능</a:t>
            </a:r>
          </a:p>
          <a:p>
            <a:endParaRPr lang="en-US" altLang="ko-KR" dirty="0"/>
          </a:p>
          <a:p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ko-KR" altLang="en-US" dirty="0"/>
              <a:t>컨테이너에 포함되어야 화면에 출력될 수 있는 순수 컴포넌트</a:t>
            </a:r>
            <a:endParaRPr lang="en-US" altLang="ko-KR" dirty="0"/>
          </a:p>
          <a:p>
            <a:pPr lvl="1"/>
            <a:r>
              <a:rPr lang="ko-KR" altLang="en-US" dirty="0"/>
              <a:t>모든 컴포넌트는 </a:t>
            </a:r>
            <a:r>
              <a:rPr lang="en-US" altLang="ko-KR" dirty="0" err="1"/>
              <a:t>java.awt.Component</a:t>
            </a:r>
            <a:r>
              <a:rPr lang="ko-KR" altLang="en-US" dirty="0"/>
              <a:t>를 상속받음</a:t>
            </a:r>
            <a:endParaRPr lang="en-US" altLang="ko-KR" dirty="0"/>
          </a:p>
          <a:p>
            <a:pPr lvl="1"/>
            <a:r>
              <a:rPr lang="ko-KR" altLang="en-US" dirty="0"/>
              <a:t>모든 스윙 컴포넌트는 </a:t>
            </a:r>
            <a:r>
              <a:rPr lang="en-US" altLang="ko-KR" dirty="0" err="1"/>
              <a:t>javax.swing.JComponent</a:t>
            </a:r>
            <a:r>
              <a:rPr lang="ko-KR" altLang="en-US" dirty="0"/>
              <a:t>를 상속받음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1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객체와 이벤트 소스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5976664" cy="52856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865146-3D60-4E36-BBFF-FF7ED2E49176}"/>
              </a:ext>
            </a:extLst>
          </p:cNvPr>
          <p:cNvSpPr/>
          <p:nvPr/>
        </p:nvSpPr>
        <p:spPr>
          <a:xfrm>
            <a:off x="929752" y="1686640"/>
            <a:ext cx="5874495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A76BF2-E0DF-4D20-9012-80B3A4AD0CD6}"/>
              </a:ext>
            </a:extLst>
          </p:cNvPr>
          <p:cNvSpPr/>
          <p:nvPr/>
        </p:nvSpPr>
        <p:spPr>
          <a:xfrm>
            <a:off x="934652" y="3645024"/>
            <a:ext cx="587449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C3EA09-0DD6-4A19-8FA8-ED63F4CD9373}"/>
              </a:ext>
            </a:extLst>
          </p:cNvPr>
          <p:cNvSpPr/>
          <p:nvPr/>
        </p:nvSpPr>
        <p:spPr>
          <a:xfrm>
            <a:off x="934776" y="3931180"/>
            <a:ext cx="5874495" cy="865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24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000" y="256146"/>
            <a:ext cx="8229600" cy="990600"/>
          </a:xfrm>
        </p:spPr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(Event Listener)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5638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이벤트를 처리하는 코드</a:t>
            </a:r>
            <a:r>
              <a:rPr lang="en-US" altLang="ko-KR" dirty="0"/>
              <a:t>, </a:t>
            </a:r>
            <a:r>
              <a:rPr lang="ko-KR" altLang="en-US" dirty="0"/>
              <a:t>클래스로 작성</a:t>
            </a:r>
            <a:endParaRPr lang="en-US" altLang="ko-KR" dirty="0"/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에서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작성을 위한 </a:t>
            </a:r>
            <a:r>
              <a:rPr lang="ko-KR" altLang="en-US" u="sng" dirty="0">
                <a:solidFill>
                  <a:srgbClr val="FF0000"/>
                </a:solidFill>
              </a:rPr>
              <a:t>인터페이스</a:t>
            </a:r>
            <a:r>
              <a:rPr lang="en-US" altLang="ko-KR" u="sng" dirty="0">
                <a:solidFill>
                  <a:srgbClr val="FF0000"/>
                </a:solidFill>
              </a:rPr>
              <a:t>(interface)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개발자가 </a:t>
            </a:r>
            <a:r>
              <a:rPr lang="ko-KR" altLang="en-US" dirty="0" err="1"/>
              <a:t>리스너</a:t>
            </a:r>
            <a:r>
              <a:rPr lang="ko-KR" altLang="en-US" dirty="0"/>
              <a:t> 인터페이스의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2"/>
            <a:r>
              <a:rPr lang="ko-KR" altLang="en-US" dirty="0"/>
              <a:t>이벤트가 발생하면  자바 플랫폼은 </a:t>
            </a:r>
            <a:r>
              <a:rPr lang="ko-KR" altLang="en-US" dirty="0" err="1"/>
              <a:t>리스너</a:t>
            </a:r>
            <a:r>
              <a:rPr lang="ko-KR" altLang="en-US" dirty="0"/>
              <a:t> 인터페이스의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ActionListener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MouseListener</a:t>
            </a:r>
            <a:r>
              <a:rPr lang="en-US" altLang="ko-KR" dirty="0"/>
              <a:t> 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48761" y="3429000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ActionListener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아래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개발자가 구현해야 함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actionPerformed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ActionEvent</a:t>
            </a:r>
            <a:r>
              <a:rPr lang="en-US" altLang="ko-KR" sz="1400" dirty="0"/>
              <a:t> e); // Action </a:t>
            </a:r>
            <a:r>
              <a:rPr lang="ko-KR" altLang="en-US" sz="1400" dirty="0"/>
              <a:t>이벤트 발생시 호출됨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115616" y="4653136"/>
            <a:ext cx="770485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MouseListener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아래의 </a:t>
            </a:r>
            <a:r>
              <a:rPr lang="en-US" altLang="ko-KR" sz="1400" dirty="0"/>
              <a:t>5</a:t>
            </a:r>
            <a:r>
              <a:rPr lang="ko-KR" altLang="en-US" sz="1400" dirty="0"/>
              <a:t>개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개발자가 구현해야 함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마우스 버튼이 눌러지는 순간 호출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mouseReleased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눌러진 마우스 버튼이 떼어지는 순간 호출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mouseClicked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마우스가 클릭되는 순간 호출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mouseEntered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마우스가 컴포넌트 위에 올라가는 순간 호출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mouseExited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e); // </a:t>
            </a:r>
            <a:r>
              <a:rPr lang="ko-KR" altLang="en-US" sz="1400" dirty="0"/>
              <a:t>마우스가 컴포넌트 위에서 내려오는 순간 호출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2909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404664"/>
            <a:ext cx="1480620" cy="679450"/>
          </a:xfrm>
        </p:spPr>
        <p:txBody>
          <a:bodyPr>
            <a:noAutofit/>
          </a:bodyPr>
          <a:lstStyle/>
          <a:p>
            <a:r>
              <a:rPr lang="ko-KR" altLang="en-US" sz="1600" dirty="0" err="1"/>
              <a:t>리스너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ko-KR" altLang="en-US" sz="1600" dirty="0"/>
              <a:t>인터페이스와</a:t>
            </a:r>
            <a:br>
              <a:rPr lang="en-US" altLang="ko-KR" sz="1600" dirty="0"/>
            </a:br>
            <a:r>
              <a:rPr lang="ko-KR" altLang="en-US" sz="1600" dirty="0" err="1"/>
              <a:t>메소드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04246"/>
            <a:ext cx="5613301" cy="64262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D986A5-825B-431D-BFBC-8654F9A89C50}"/>
              </a:ext>
            </a:extLst>
          </p:cNvPr>
          <p:cNvSpPr/>
          <p:nvPr/>
        </p:nvSpPr>
        <p:spPr>
          <a:xfrm>
            <a:off x="2267744" y="620688"/>
            <a:ext cx="561330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046491-92E5-4C67-BF4F-2B07892C398B}"/>
              </a:ext>
            </a:extLst>
          </p:cNvPr>
          <p:cNvSpPr/>
          <p:nvPr/>
        </p:nvSpPr>
        <p:spPr>
          <a:xfrm>
            <a:off x="2267743" y="1053154"/>
            <a:ext cx="5613301" cy="647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950631-77DC-431F-B3C5-BD5AF33F1BF9}"/>
              </a:ext>
            </a:extLst>
          </p:cNvPr>
          <p:cNvSpPr/>
          <p:nvPr/>
        </p:nvSpPr>
        <p:spPr>
          <a:xfrm>
            <a:off x="2267742" y="1702062"/>
            <a:ext cx="5613301" cy="1510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9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347472"/>
            <a:ext cx="9083352" cy="99060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Tip : </a:t>
            </a:r>
            <a:r>
              <a:rPr lang="ko-KR" altLang="en-US" sz="3200" dirty="0" err="1"/>
              <a:t>리스너</a:t>
            </a:r>
            <a:r>
              <a:rPr lang="ko-KR" altLang="en-US" sz="3200" dirty="0"/>
              <a:t> 등록 </a:t>
            </a:r>
            <a:r>
              <a:rPr lang="ko-KR" altLang="en-US" sz="3200" dirty="0" err="1"/>
              <a:t>메소드가</a:t>
            </a:r>
            <a:r>
              <a:rPr lang="ko-KR" altLang="en-US" sz="3200" dirty="0"/>
              <a:t> </a:t>
            </a:r>
            <a:r>
              <a:rPr lang="en-US" altLang="ko-KR" sz="3200" dirty="0" err="1">
                <a:solidFill>
                  <a:srgbClr val="FF0000"/>
                </a:solidFill>
              </a:rPr>
              <a:t>add</a:t>
            </a:r>
            <a:r>
              <a:rPr lang="en-US" altLang="ko-KR" sz="3200" dirty="0" err="1"/>
              <a:t>XXXListener</a:t>
            </a:r>
            <a:r>
              <a:rPr lang="ko-KR" altLang="en-US" sz="3200" dirty="0"/>
              <a:t>인 이유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컴포넌트는 다른 이벤트에 대한 </a:t>
            </a:r>
            <a:r>
              <a:rPr lang="ko-KR" altLang="en-US" dirty="0" err="1"/>
              <a:t>리스너를</a:t>
            </a:r>
            <a:r>
              <a:rPr lang="ko-KR" altLang="en-US" dirty="0"/>
              <a:t> 동시에 가질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(); // Action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Key</a:t>
            </a:r>
            <a:r>
              <a:rPr lang="en-US" altLang="ko-KR" dirty="0" err="1"/>
              <a:t>Listener</a:t>
            </a:r>
            <a:r>
              <a:rPr lang="en-US" altLang="ko-KR" dirty="0"/>
              <a:t>(); // Key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Focus</a:t>
            </a:r>
            <a:r>
              <a:rPr lang="en-US" altLang="ko-KR" dirty="0" err="1"/>
              <a:t>Listener</a:t>
            </a:r>
            <a:r>
              <a:rPr lang="en-US" altLang="ko-KR" dirty="0"/>
              <a:t>(); // Focus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컴포넌트는 한 이벤트에 대해 여러 개의 </a:t>
            </a:r>
            <a:r>
              <a:rPr lang="ko-KR" altLang="en-US" dirty="0" err="1"/>
              <a:t>리스너를</a:t>
            </a:r>
            <a:r>
              <a:rPr lang="ko-KR" altLang="en-US" dirty="0"/>
              <a:t> 동시에 가질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MyButtonListener1());</a:t>
            </a:r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MyButtonListener2());</a:t>
            </a:r>
            <a:endParaRPr lang="ko-KR" altLang="en-US" dirty="0"/>
          </a:p>
          <a:p>
            <a:pPr lvl="2"/>
            <a:r>
              <a:rPr lang="en-US" altLang="ko-KR" dirty="0" err="1"/>
              <a:t>JButton.add</a:t>
            </a:r>
            <a:r>
              <a:rPr lang="en-US" altLang="ko-KR" dirty="0" err="1">
                <a:solidFill>
                  <a:srgbClr val="FF0000"/>
                </a:solidFill>
              </a:rPr>
              <a:t>Action</a:t>
            </a:r>
            <a:r>
              <a:rPr lang="en-US" altLang="ko-KR" dirty="0" err="1"/>
              <a:t>Listener</a:t>
            </a:r>
            <a:r>
              <a:rPr lang="en-US" altLang="ko-KR" dirty="0"/>
              <a:t>(new MyButtonListener3());</a:t>
            </a:r>
          </a:p>
          <a:p>
            <a:pPr lvl="2"/>
            <a:r>
              <a:rPr lang="ko-KR" altLang="en-US" dirty="0"/>
              <a:t>이때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리스너는</a:t>
            </a:r>
            <a:r>
              <a:rPr lang="ko-KR" altLang="en-US" dirty="0"/>
              <a:t> 등록된 반대 순으로 모두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3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독립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완전한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여러 곳에서 사용할 때 적합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내부 클래스</a:t>
            </a:r>
            <a:r>
              <a:rPr lang="en-US" altLang="ko-KR" dirty="0"/>
              <a:t>(inner class)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클래스 안에 멤버처럼 클래스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클래스에서만 사용할 때 적합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u="sng" dirty="0">
                <a:solidFill>
                  <a:srgbClr val="FF0000"/>
                </a:solidFill>
              </a:rPr>
              <a:t>익명 클래스</a:t>
            </a:r>
            <a:r>
              <a:rPr lang="en-US" altLang="ko-KR" u="sng" dirty="0">
                <a:solidFill>
                  <a:srgbClr val="FF0000"/>
                </a:solidFill>
              </a:rPr>
              <a:t>(anonymous class)</a:t>
            </a:r>
            <a:r>
              <a:rPr lang="ko-KR" altLang="en-US" u="sng" dirty="0">
                <a:solidFill>
                  <a:srgbClr val="FF0000"/>
                </a:solidFill>
              </a:rPr>
              <a:t>로 작성</a:t>
            </a:r>
            <a:endParaRPr lang="en-US" altLang="ko-KR" u="sng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클래스의 이름 없이 간단히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클래스 조차 만들 필요 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간단한 경우에 적합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6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36058" y="237767"/>
            <a:ext cx="8153400" cy="67945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10-1 : </a:t>
            </a:r>
            <a:r>
              <a:rPr lang="ko-KR" altLang="en-US" sz="2400" dirty="0"/>
              <a:t>독립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이벤트의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9872" y="908720"/>
            <a:ext cx="5577356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java.awt.*;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IndepClassListener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</a:t>
            </a:r>
            <a:r>
              <a:rPr lang="ko-KR" altLang="en-US" sz="1200" dirty="0"/>
              <a:t>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(“Action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”);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(“Action”);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r>
              <a:rPr lang="en-US" altLang="ko-KR" sz="1200" dirty="0"/>
              <a:t>// Action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달기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(350,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{ 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public void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 b = (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if(</a:t>
            </a:r>
            <a:r>
              <a:rPr lang="en-US" altLang="ko-KR" sz="1200" b="1" dirty="0" err="1">
                <a:solidFill>
                  <a:srgbClr val="7030A0"/>
                </a:solidFill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else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("Action");			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014956" y="4941168"/>
            <a:ext cx="357190" cy="1440160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5430415"/>
            <a:ext cx="1886401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MyActionListener.java  </a:t>
            </a:r>
            <a:r>
              <a:rPr lang="ko-KR" altLang="en-US" sz="1200" dirty="0"/>
              <a:t>파일로 작성하여도 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" y="3582379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5814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1763688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47664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01055" y="306201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3622550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-25746"/>
            <a:ext cx="7632848" cy="67945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10-2 : </a:t>
            </a:r>
            <a:r>
              <a:rPr lang="ko-KR" altLang="en-US" sz="2400" dirty="0"/>
              <a:t>내부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58528" y="620688"/>
            <a:ext cx="524937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InnerClassListener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InnerClassListener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(350,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	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</a:t>
            </a:r>
            <a:r>
              <a:rPr lang="en-US" altLang="ko-KR" sz="1200" dirty="0">
                <a:solidFill>
                  <a:srgbClr val="7030A0"/>
                </a:solidFill>
              </a:rPr>
              <a:t>private class </a:t>
            </a:r>
            <a:r>
              <a:rPr lang="en-US" altLang="ko-KR" sz="1200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dirty="0">
                <a:solidFill>
                  <a:srgbClr val="7030A0"/>
                </a:solidFill>
              </a:rPr>
              <a:t> implements </a:t>
            </a:r>
            <a:r>
              <a:rPr lang="en-US" altLang="ko-KR" sz="1200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public void </a:t>
            </a:r>
            <a:r>
              <a:rPr lang="en-US" altLang="ko-KR" sz="1200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dirty="0">
                <a:solidFill>
                  <a:srgbClr val="7030A0"/>
                </a:solidFill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</a:t>
            </a:r>
            <a:r>
              <a:rPr lang="en-US" altLang="ko-KR" sz="1200" dirty="0" err="1">
                <a:solidFill>
                  <a:srgbClr val="7030A0"/>
                </a:solidFill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</a:rPr>
              <a:t> b = (</a:t>
            </a:r>
            <a:r>
              <a:rPr lang="en-US" altLang="ko-KR" sz="1200" dirty="0" err="1">
                <a:solidFill>
                  <a:srgbClr val="7030A0"/>
                </a:solidFill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</a:rPr>
              <a:t>)</a:t>
            </a:r>
            <a:r>
              <a:rPr lang="en-US" altLang="ko-KR" sz="1200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if(</a:t>
            </a:r>
            <a:r>
              <a:rPr lang="en-US" altLang="ko-KR" sz="1200" dirty="0" err="1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	</a:t>
            </a:r>
            <a:r>
              <a:rPr lang="en-US" altLang="ko-KR" sz="1200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</a:t>
            </a:r>
            <a:r>
              <a:rPr lang="ko-KR" altLang="en-US" sz="1200" dirty="0">
                <a:solidFill>
                  <a:srgbClr val="7030A0"/>
                </a:solidFill>
              </a:rPr>
              <a:t>액션</a:t>
            </a:r>
            <a:r>
              <a:rPr lang="en-US" altLang="ko-KR" sz="1200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else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	</a:t>
            </a:r>
            <a:r>
              <a:rPr lang="en-US" altLang="ko-KR" sz="1200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("Action");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// </a:t>
            </a:r>
            <a:r>
              <a:rPr lang="en-US" altLang="ko-KR" sz="1200" dirty="0" err="1">
                <a:solidFill>
                  <a:srgbClr val="7030A0"/>
                </a:solidFill>
              </a:rPr>
              <a:t>InnerClassListener</a:t>
            </a:r>
            <a:r>
              <a:rPr lang="ko-KR" altLang="en-US" sz="1200" dirty="0">
                <a:solidFill>
                  <a:srgbClr val="7030A0"/>
                </a:solidFill>
              </a:rPr>
              <a:t>의 멤버나 </a:t>
            </a:r>
            <a:r>
              <a:rPr lang="en-US" altLang="ko-KR" sz="1200" dirty="0" err="1">
                <a:solidFill>
                  <a:srgbClr val="7030A0"/>
                </a:solidFill>
              </a:rPr>
              <a:t>JFrame</a:t>
            </a:r>
            <a:r>
              <a:rPr lang="ko-KR" altLang="en-US" sz="1200" dirty="0">
                <a:solidFill>
                  <a:srgbClr val="7030A0"/>
                </a:solidFill>
              </a:rPr>
              <a:t>의 멤버를 호출할 수 있음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</a:t>
            </a:r>
            <a:r>
              <a:rPr lang="en-US" altLang="ko-KR" sz="1200" dirty="0" err="1">
                <a:solidFill>
                  <a:srgbClr val="7030A0"/>
                </a:solidFill>
              </a:rPr>
              <a:t>InnerClassListener.this.setTitle</a:t>
            </a:r>
            <a:r>
              <a:rPr lang="en-US" altLang="ko-KR" sz="1200" dirty="0">
                <a:solidFill>
                  <a:srgbClr val="7030A0"/>
                </a:solidFill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()); // </a:t>
            </a:r>
            <a:r>
              <a:rPr lang="ko-KR" altLang="en-US" sz="1200" dirty="0">
                <a:solidFill>
                  <a:srgbClr val="7030A0"/>
                </a:solidFill>
              </a:rPr>
              <a:t>프레임 타이틀에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															</a:t>
            </a:r>
            <a:r>
              <a:rPr lang="ko-KR" altLang="en-US" sz="1200" dirty="0">
                <a:solidFill>
                  <a:srgbClr val="7030A0"/>
                </a:solidFill>
              </a:rPr>
              <a:t> 버튼 문자열을 출력한다</a:t>
            </a:r>
            <a:r>
              <a:rPr lang="en-US" altLang="ko-KR" sz="1200" dirty="0">
                <a:solidFill>
                  <a:srgbClr val="7030A0"/>
                </a:solidFill>
              </a:rPr>
              <a:t>.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	}</a:t>
            </a: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}</a:t>
            </a:r>
          </a:p>
          <a:p>
            <a:pPr defTabSz="180000"/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InnerClassListener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}} 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579933" y="3901387"/>
            <a:ext cx="357190" cy="2016783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7247" y="4652577"/>
            <a:ext cx="306174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 Action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내부 클래스로 작성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private</a:t>
            </a:r>
            <a:r>
              <a:rPr lang="ko-KR" altLang="en-US" sz="1200" dirty="0"/>
              <a:t>으로 선언하여 </a:t>
            </a:r>
            <a:r>
              <a:rPr lang="en-US" altLang="ko-KR" sz="1200" dirty="0" err="1"/>
              <a:t>InnerClassListener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외부에서 사용할 수 없게 함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 err="1"/>
              <a:t>리스너에서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</a:t>
            </a:r>
            <a:endParaRPr lang="en-US" altLang="ko-KR" sz="1200" dirty="0"/>
          </a:p>
          <a:p>
            <a:r>
              <a:rPr lang="ko-KR" altLang="en-US" sz="1200" dirty="0"/>
              <a:t>  멤버에 대한 접근 용이</a:t>
            </a:r>
          </a:p>
        </p:txBody>
      </p:sp>
      <p:sp>
        <p:nvSpPr>
          <p:cNvPr id="22" name="자유형 21"/>
          <p:cNvSpPr/>
          <p:nvPr/>
        </p:nvSpPr>
        <p:spPr>
          <a:xfrm>
            <a:off x="2771801" y="5373216"/>
            <a:ext cx="1584175" cy="149725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6" idx="1"/>
          </p:cNvCxnSpPr>
          <p:nvPr/>
        </p:nvCxnSpPr>
        <p:spPr>
          <a:xfrm>
            <a:off x="3407156" y="4909778"/>
            <a:ext cx="17277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2759751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1263879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모서리가 둥근 사각형 설명선 11"/>
          <p:cNvSpPr/>
          <p:nvPr/>
        </p:nvSpPr>
        <p:spPr>
          <a:xfrm>
            <a:off x="102711" y="3197384"/>
            <a:ext cx="1228929" cy="442674"/>
          </a:xfrm>
          <a:prstGeom prst="wedgeRoundRectCallout">
            <a:avLst>
              <a:gd name="adj1" fmla="val -3222"/>
              <a:gd name="adj2" fmla="val -104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버튼의 문자열을</a:t>
            </a:r>
          </a:p>
          <a:p>
            <a:r>
              <a:rPr lang="ko-KR" altLang="en-US" sz="1000" dirty="0">
                <a:latin typeface="YDVYGOStd12"/>
              </a:rPr>
              <a:t>타이틀에 출력</a:t>
            </a:r>
            <a:endParaRPr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27477" y="3799831"/>
            <a:ext cx="49578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private 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멤버나 </a:t>
            </a:r>
            <a:r>
              <a:rPr lang="en-US" altLang="ko-KR" sz="1200" dirty="0" err="1"/>
              <a:t>JFrame</a:t>
            </a:r>
            <a:r>
              <a:rPr lang="ko-KR" altLang="en-US" sz="1200" dirty="0"/>
              <a:t>의 멤버를 호출할 수 있음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InnerClassListener.this.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 // </a:t>
            </a:r>
            <a:r>
              <a:rPr lang="ko-KR" altLang="en-US" sz="1200" dirty="0"/>
              <a:t>프레임 타이틀에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		</a:t>
            </a:r>
            <a:r>
              <a:rPr lang="ko-KR" altLang="en-US" sz="1200" dirty="0"/>
              <a:t> 버튼 문자열을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2470490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4567"/>
            <a:ext cx="8229600" cy="990600"/>
          </a:xfrm>
        </p:spPr>
        <p:txBody>
          <a:bodyPr/>
          <a:lstStyle/>
          <a:p>
            <a:r>
              <a:rPr lang="ko-KR" altLang="en-US" dirty="0"/>
              <a:t>익명 클래스로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35258"/>
            <a:ext cx="8229600" cy="4876800"/>
          </a:xfrm>
        </p:spPr>
        <p:txBody>
          <a:bodyPr/>
          <a:lstStyle/>
          <a:p>
            <a:r>
              <a:rPr lang="ko-KR" altLang="en-US" dirty="0"/>
              <a:t>익명 클래스란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클래스 정의 </a:t>
            </a:r>
            <a:r>
              <a:rPr lang="en-US" altLang="ko-KR" dirty="0"/>
              <a:t>+ </a:t>
            </a:r>
            <a:r>
              <a:rPr lang="ko-KR" altLang="en-US" dirty="0" err="1"/>
              <a:t>인스턴스</a:t>
            </a:r>
            <a:r>
              <a:rPr lang="ko-KR" altLang="en-US" dirty="0"/>
              <a:t> 생성</a:t>
            </a:r>
            <a:r>
              <a:rPr lang="en-US" altLang="ko-KR" dirty="0"/>
              <a:t>)</a:t>
            </a:r>
            <a:r>
              <a:rPr lang="ko-KR" altLang="en-US" dirty="0"/>
              <a:t>을 한번에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ActionListener</a:t>
            </a:r>
            <a:r>
              <a:rPr lang="ko-KR" altLang="en-US" dirty="0"/>
              <a:t>를 구현하는 익명의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202953"/>
            <a:ext cx="559724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new </a:t>
            </a:r>
            <a:r>
              <a:rPr lang="ko-KR" altLang="en-US" sz="1600" dirty="0" err="1"/>
              <a:t>익명클래스의수퍼클래스이름</a:t>
            </a:r>
            <a:r>
              <a:rPr lang="en-US" altLang="ko-KR" sz="1600" dirty="0"/>
              <a:t>(</a:t>
            </a:r>
            <a:r>
              <a:rPr lang="ko-KR" altLang="en-US" sz="1600" dirty="0"/>
              <a:t>생성자의 인자들</a:t>
            </a:r>
            <a:r>
              <a:rPr lang="en-US" altLang="ko-KR" sz="1600" dirty="0"/>
              <a:t>) {</a:t>
            </a:r>
          </a:p>
          <a:p>
            <a:r>
              <a:rPr lang="en-US" altLang="ko-KR" sz="1600" dirty="0"/>
              <a:t>     .....................</a:t>
            </a:r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멤버 구현</a:t>
            </a:r>
            <a:endParaRPr lang="en-US" altLang="ko-KR" sz="1600" dirty="0"/>
          </a:p>
          <a:p>
            <a:r>
              <a:rPr lang="en-US" altLang="ko-KR" sz="1600" dirty="0"/>
              <a:t>     .....................</a:t>
            </a:r>
          </a:p>
          <a:p>
            <a:r>
              <a:rPr lang="en-US" altLang="ko-KR" sz="1600" dirty="0"/>
              <a:t>};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77072"/>
            <a:ext cx="726316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188639"/>
            <a:ext cx="3563888" cy="1024745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10-3 : </a:t>
            </a:r>
            <a:r>
              <a:rPr lang="ko-KR" altLang="en-US" sz="2000" dirty="0"/>
              <a:t>익명 클래스로 </a:t>
            </a:r>
            <a:r>
              <a:rPr lang="en-US" altLang="ko-KR" sz="2000" dirty="0"/>
              <a:t>Action </a:t>
            </a:r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만들기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51920" y="40466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AnonymousClassListener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btn.addActionListener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	else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(350,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45041" y="2852936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public 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setTitle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b.getText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b="1" dirty="0"/>
              <a:t>});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799184" y="2631599"/>
            <a:ext cx="1872208" cy="442674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익명 클래스로 </a:t>
            </a:r>
            <a:r>
              <a:rPr lang="en-US" altLang="ko-KR" sz="1000" dirty="0">
                <a:latin typeface="+mn-ea"/>
              </a:rPr>
              <a:t>Action </a:t>
            </a:r>
            <a:r>
              <a:rPr lang="ko-KR" altLang="en-US" sz="1000" dirty="0" err="1">
                <a:latin typeface="+mn-ea"/>
              </a:rPr>
              <a:t>리스너</a:t>
            </a:r>
            <a:r>
              <a:rPr lang="ko-KR" altLang="en-US" sz="1000" dirty="0">
                <a:latin typeface="+mn-ea"/>
              </a:rPr>
              <a:t> 작성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1691680" y="4077072"/>
            <a:ext cx="1872208" cy="612934"/>
          </a:xfrm>
          <a:prstGeom prst="wedgeRoundRectCallout">
            <a:avLst>
              <a:gd name="adj1" fmla="val 116692"/>
              <a:gd name="adj2" fmla="val -140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>
                <a:latin typeface="+mn-ea"/>
              </a:rPr>
              <a:t>AnonymousClassListener</a:t>
            </a:r>
            <a:r>
              <a:rPr lang="ko-KR" altLang="en-US" sz="1000" dirty="0">
                <a:latin typeface="+mn-ea"/>
              </a:rPr>
              <a:t>의 멤버나 </a:t>
            </a:r>
            <a:r>
              <a:rPr lang="en-US" altLang="ko-KR" sz="1000" dirty="0" err="1">
                <a:latin typeface="+mn-ea"/>
              </a:rPr>
              <a:t>JFrame</a:t>
            </a:r>
            <a:r>
              <a:rPr lang="ko-KR" altLang="en-US" sz="1000" dirty="0">
                <a:latin typeface="+mn-ea"/>
              </a:rPr>
              <a:t>의 멤버를 호출할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1181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Review: </a:t>
            </a:r>
            <a:r>
              <a:rPr lang="ko-KR" altLang="en-US" dirty="0"/>
              <a:t>컨테이너와 컴포넌트의 포함관계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5" y="1484784"/>
            <a:ext cx="797073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Review: 3</a:t>
            </a:r>
            <a:r>
              <a:rPr lang="ko-KR" altLang="en-US" sz="2400" dirty="0"/>
              <a:t>개의 버튼 컴포넌트를 가진 스윙프레임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916832"/>
            <a:ext cx="507209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ContentPaneEx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</a:t>
            </a:r>
            <a:r>
              <a:rPr lang="ko-KR" altLang="en-US" sz="1200" dirty="0"/>
              <a:t> </a:t>
            </a:r>
            <a:r>
              <a:rPr lang="en-US" altLang="ko-KR" sz="1200" dirty="0" err="1"/>
              <a:t>ContentPaneEx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ContentPane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contentPane.setBackground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Color.ORANGE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contentPane.setLayout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contentPane.add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("OK"));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contentPane.add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("Cancel"));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contentPane.add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("Ignore"));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ContentPaneEx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64" y="1916832"/>
            <a:ext cx="2671294" cy="13356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7870" y="1301864"/>
            <a:ext cx="8238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 오렌지색으로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이곳에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OK, Cancel, Ignore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버튼들을 부착한 스윙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350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458200" cy="1927225"/>
          </a:xfrm>
        </p:spPr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LAYOUT MANAGER</a:t>
            </a:r>
            <a:endParaRPr lang="ko-KR" alt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097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3426" y="1700808"/>
            <a:ext cx="5294683" cy="4268624"/>
            <a:chOff x="1564877" y="1924804"/>
            <a:chExt cx="5294683" cy="42686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</a:t>
              </a:r>
              <a:r>
                <a:rPr lang="en-US" altLang="ko-KR" sz="1400" dirty="0"/>
                <a:t>(Container)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39565" y="4869160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배치관리자</a:t>
              </a:r>
              <a:endParaRPr lang="en-US" altLang="ko-KR" sz="1400" dirty="0"/>
            </a:p>
            <a:p>
              <a:r>
                <a:rPr lang="en-US" altLang="ko-KR" sz="1400" dirty="0"/>
                <a:t>(Layout Manager)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8894" y="567020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컴포넌트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(Component)</a:t>
              </a:r>
              <a:endParaRPr lang="ko-KR" altLang="en-US" sz="14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배치 개념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9721" y="2069422"/>
            <a:ext cx="4372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0070C0"/>
                </a:solidFill>
              </a:rPr>
              <a:t>컨테이너마다 하나의 배치관리자가 존재하며</a:t>
            </a:r>
            <a:r>
              <a:rPr lang="en-US" altLang="ko-KR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</a:rPr>
              <a:t>삽입되는 모든 컴포넌트의 위치와 크기를   결정하고  적절히 배치한다</a:t>
            </a:r>
            <a:r>
              <a:rPr lang="en-US" altLang="ko-KR" sz="1600" dirty="0">
                <a:solidFill>
                  <a:srgbClr val="0070C0"/>
                </a:solidFill>
              </a:rPr>
              <a:t>.</a:t>
            </a:r>
          </a:p>
          <a:p>
            <a:endParaRPr lang="en-US" altLang="ko-KR" sz="1600" dirty="0">
              <a:solidFill>
                <a:srgbClr val="0070C0"/>
              </a:solidFill>
            </a:endParaRPr>
          </a:p>
          <a:p>
            <a:pPr marL="360363" indent="-360363"/>
            <a:r>
              <a:rPr lang="en-US" altLang="ko-KR" sz="1600" dirty="0">
                <a:solidFill>
                  <a:srgbClr val="0070C0"/>
                </a:solidFill>
              </a:rPr>
              <a:t>2.  </a:t>
            </a:r>
            <a:r>
              <a:rPr lang="ko-KR" altLang="en-US" sz="1600" dirty="0">
                <a:solidFill>
                  <a:srgbClr val="0070C0"/>
                </a:solidFill>
              </a:rPr>
              <a:t>컨테이너의 크기가 변하면 내부 컴포넌트들의 위치와 크기를 모두 재조절하고 재배치한다</a:t>
            </a:r>
            <a:r>
              <a:rPr lang="en-US" altLang="ko-KR" sz="1600" dirty="0">
                <a:solidFill>
                  <a:srgbClr val="0070C0"/>
                </a:solidFill>
              </a:rPr>
              <a:t>.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 관리자 대표 유형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</a:p>
        </p:txBody>
      </p:sp>
      <p:sp>
        <p:nvSpPr>
          <p:cNvPr id="52" name="내용 개체 틀 51"/>
          <p:cNvSpPr>
            <a:spLocks noGrp="1"/>
          </p:cNvSpPr>
          <p:nvPr>
            <p:ph sz="quarter" idx="1"/>
          </p:nvPr>
        </p:nvSpPr>
        <p:spPr>
          <a:xfrm>
            <a:off x="642910" y="1285860"/>
            <a:ext cx="8153400" cy="571504"/>
          </a:xfrm>
        </p:spPr>
        <p:txBody>
          <a:bodyPr>
            <a:normAutofit/>
          </a:bodyPr>
          <a:lstStyle/>
          <a:p>
            <a:r>
              <a:rPr lang="en-US" altLang="ko-KR" dirty="0"/>
              <a:t>java.awt </a:t>
            </a:r>
            <a:r>
              <a:rPr lang="ko-KR" altLang="en-US" dirty="0"/>
              <a:t>패키지에 구현되어 있음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5652120" y="1691515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BorderLayout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1772816"/>
            <a:ext cx="7532130" cy="4464496"/>
            <a:chOff x="755576" y="1772816"/>
            <a:chExt cx="7532130" cy="44644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347864" y="329520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이쪽으로</a:t>
              </a:r>
              <a:endParaRPr lang="en-US" altLang="ko-KR" sz="1050" dirty="0"/>
            </a:p>
            <a:p>
              <a:r>
                <a:rPr lang="ko-KR" altLang="en-US" sz="1050" dirty="0"/>
                <a:t> 가세요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34327" y="5526895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이쪽으로</a:t>
              </a:r>
              <a:endParaRPr lang="en-US" altLang="ko-KR" sz="1050" dirty="0"/>
            </a:p>
            <a:p>
              <a:r>
                <a:rPr lang="ko-KR" altLang="en-US" sz="1050" dirty="0"/>
                <a:t> 가세요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66775" y="3216767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이쪽으로</a:t>
              </a:r>
              <a:endParaRPr lang="en-US" altLang="ko-KR" sz="1050" dirty="0"/>
            </a:p>
            <a:p>
              <a:r>
                <a:rPr lang="ko-KR" altLang="en-US" sz="1050" dirty="0"/>
                <a:t> 가세요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38783" y="551392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이쪽으로</a:t>
              </a:r>
              <a:endParaRPr lang="en-US" altLang="ko-KR" sz="1050" dirty="0"/>
            </a:p>
            <a:p>
              <a:r>
                <a:rPr lang="ko-KR" altLang="en-US" sz="1050" dirty="0"/>
                <a:t> 가세요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FlowLayout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GridLayout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CardLayout</a:t>
              </a:r>
              <a:endParaRPr lang="ko-KR" altLang="en-US" dirty="0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배치관리자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컨테이너의 디폴트 배치관리자</a:t>
            </a:r>
            <a:endParaRPr lang="en-US" altLang="ko-KR" dirty="0"/>
          </a:p>
          <a:p>
            <a:pPr lvl="1"/>
            <a:r>
              <a:rPr lang="ko-KR" altLang="en-US" dirty="0"/>
              <a:t>컨테이너는 생성시 디폴트 배치관리자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컨테이너에 새로운 배치관리자 설정</a:t>
            </a:r>
            <a:endParaRPr lang="en-US" altLang="ko-KR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</a:t>
            </a:r>
            <a:r>
              <a:rPr lang="en-US" altLang="ko-KR" dirty="0" err="1"/>
              <a:t>LayoutManager</a:t>
            </a:r>
            <a:r>
              <a:rPr lang="en-US" altLang="ko-KR" dirty="0"/>
              <a:t> lm)</a:t>
            </a:r>
          </a:p>
          <a:p>
            <a:pPr lvl="2"/>
            <a:r>
              <a:rPr lang="en-US" altLang="ko-KR" dirty="0"/>
              <a:t>lm</a:t>
            </a:r>
            <a:r>
              <a:rPr lang="ko-KR" altLang="en-US" dirty="0"/>
              <a:t>을 새로운 배치관리자로 설정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9195" y="5156496"/>
            <a:ext cx="345638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// </a:t>
            </a:r>
            <a:r>
              <a:rPr lang="en-US" altLang="ko-KR" sz="1200" dirty="0" err="1"/>
              <a:t>JPanel</a:t>
            </a:r>
            <a:r>
              <a:rPr lang="ko-KR" altLang="en-US" sz="1200" dirty="0"/>
              <a:t> 패널에 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</a:t>
            </a:r>
            <a:r>
              <a:rPr lang="ko-KR" altLang="en-US" sz="1200" dirty="0"/>
              <a:t>배치관리자 설정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JPanel</a:t>
            </a:r>
            <a:r>
              <a:rPr lang="en-US" altLang="ko-KR" sz="1200" dirty="0"/>
              <a:t> p = new </a:t>
            </a:r>
            <a:r>
              <a:rPr lang="en-US" altLang="ko-KR" sz="1200" dirty="0" err="1"/>
              <a:t>JPanel</a:t>
            </a:r>
            <a:r>
              <a:rPr lang="en-US" altLang="ko-KR" sz="1200" dirty="0"/>
              <a:t>();</a:t>
            </a:r>
          </a:p>
          <a:p>
            <a:r>
              <a:rPr lang="en-US" altLang="ko-KR" sz="1200" b="1" dirty="0" err="1"/>
              <a:t>p.setLayout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());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4283968" y="5156496"/>
            <a:ext cx="46085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 err="1"/>
              <a:t>컨텐트팬의</a:t>
            </a:r>
            <a:r>
              <a:rPr lang="ko-KR" altLang="en-US" sz="1200" dirty="0"/>
              <a:t> 배치 관리자를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</a:t>
            </a:r>
            <a:r>
              <a:rPr lang="ko-KR" altLang="en-US" sz="1200" dirty="0"/>
              <a:t>으로 변경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Container c = </a:t>
            </a:r>
            <a:r>
              <a:rPr lang="en-US" altLang="ko-KR" sz="1200" dirty="0" err="1"/>
              <a:t>frame.getConentPane</a:t>
            </a:r>
            <a:r>
              <a:rPr lang="en-US" altLang="ko-KR" sz="1200" dirty="0"/>
              <a:t>(); // </a:t>
            </a:r>
            <a:r>
              <a:rPr lang="ko-KR" altLang="en-US" sz="1200" dirty="0" err="1"/>
              <a:t>컨텐트팬</a:t>
            </a:r>
            <a:endParaRPr lang="ko-KR" altLang="en-US" sz="1200" dirty="0"/>
          </a:p>
          <a:p>
            <a:r>
              <a:rPr lang="en-US" altLang="ko-KR" sz="1200" b="1" dirty="0" err="1"/>
              <a:t>c.setLayout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()); 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28" y="1988840"/>
            <a:ext cx="632692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8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4445</TotalTime>
  <Words>3496</Words>
  <Application>Microsoft Office PowerPoint</Application>
  <PresentationFormat>화면 슬라이드 쇼(4:3)</PresentationFormat>
  <Paragraphs>633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YDVYGOStd12</vt:lpstr>
      <vt:lpstr>돋움</vt:lpstr>
      <vt:lpstr>맑은 고딕</vt:lpstr>
      <vt:lpstr>Arial</vt:lpstr>
      <vt:lpstr>투명도</vt:lpstr>
      <vt:lpstr>(Intermediate) Java Programming  </vt:lpstr>
      <vt:lpstr>JAVA: Review: JAVA Swing</vt:lpstr>
      <vt:lpstr>Review: 컨테이너와 컴포넌트</vt:lpstr>
      <vt:lpstr>Review: 컨테이너와 컴포넌트의 포함관계</vt:lpstr>
      <vt:lpstr>Review: 3개의 버튼 컴포넌트를 가진 스윙프레임 만들기</vt:lpstr>
      <vt:lpstr>JAVA: LAYOUT MANAGER</vt:lpstr>
      <vt:lpstr>컨테이너와 배치 개념</vt:lpstr>
      <vt:lpstr>배치 관리자 대표 유형 4 가지</vt:lpstr>
      <vt:lpstr>컨테이너와 배치관리자</vt:lpstr>
      <vt:lpstr>FlowLayout</vt:lpstr>
      <vt:lpstr>FlowLayout - 생성자와 속성 </vt:lpstr>
      <vt:lpstr>예제 9-3 : FlowLayout 배치관리자 활용</vt:lpstr>
      <vt:lpstr>BorderLayout</vt:lpstr>
      <vt:lpstr>BorderLayout 생성자와 속성</vt:lpstr>
      <vt:lpstr>BorderLayout의 사용예</vt:lpstr>
      <vt:lpstr>예제 9-4 : BorderLayout 배치관리자를 사용하는 예</vt:lpstr>
      <vt:lpstr>GridLayout</vt:lpstr>
      <vt:lpstr>GridLayout 생성자와 속성</vt:lpstr>
      <vt:lpstr>예제 9-5 : GridLayout으로 입력 폼 만들기</vt:lpstr>
      <vt:lpstr>배치관리자 없는 컨테이너</vt:lpstr>
      <vt:lpstr>예제 9-6 : 배치관리자 없는 컨테이너에 컴포넌트를 절대 위치와 크기로 지정</vt:lpstr>
      <vt:lpstr>JAVA: Introduction To EVENT HANDLING</vt:lpstr>
      <vt:lpstr>이벤트 기반 프로그래밍</vt:lpstr>
      <vt:lpstr>이벤트의 실제 예</vt:lpstr>
      <vt:lpstr>자바의 이벤트 기반 GUI 응용프로그램 구성</vt:lpstr>
      <vt:lpstr>이벤트 관련 용어</vt:lpstr>
      <vt:lpstr>이벤트 객체</vt:lpstr>
      <vt:lpstr>이벤트 객체에 포함된 정보</vt:lpstr>
      <vt:lpstr>이벤트 객체의 메소드</vt:lpstr>
      <vt:lpstr>이벤트 객체와 이벤트 소스</vt:lpstr>
      <vt:lpstr>이벤트 리스너(Event Listener)</vt:lpstr>
      <vt:lpstr>리스너  인터페이스와 메소드</vt:lpstr>
      <vt:lpstr>Tip : 리스너 등록 메소드가 addXXXListener인 이유?</vt:lpstr>
      <vt:lpstr>이벤트 리스너 작성 방법</vt:lpstr>
      <vt:lpstr>예제 10-1 : 독립 클래스로 Action 이벤트의 리스너 작성</vt:lpstr>
      <vt:lpstr>예제 10-2 : 내부 클래스로 Action 이벤트 리스너 만들기</vt:lpstr>
      <vt:lpstr>익명 클래스로 이벤트 리스너 작성</vt:lpstr>
      <vt:lpstr>예제 10-3 : 익명 클래스로 Action 이벤트 리스너 만들기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(Intermediate) Java Programming</dc:title>
  <dc:creator>user</dc:creator>
  <cp:lastModifiedBy>박상일</cp:lastModifiedBy>
  <cp:revision>110</cp:revision>
  <dcterms:created xsi:type="dcterms:W3CDTF">2015-09-01T01:16:03Z</dcterms:created>
  <dcterms:modified xsi:type="dcterms:W3CDTF">2020-10-27T06:58:04Z</dcterms:modified>
</cp:coreProperties>
</file>